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Lst>
  <p:notesMasterIdLst>
    <p:notesMasterId r:id="rId22"/>
  </p:notesMasterIdLst>
  <p:handoutMasterIdLst>
    <p:handoutMasterId r:id="rId23"/>
  </p:handoutMasterIdLst>
  <p:sldIdLst>
    <p:sldId id="550" r:id="rId6"/>
    <p:sldId id="560" r:id="rId7"/>
    <p:sldId id="562" r:id="rId8"/>
    <p:sldId id="563" r:id="rId9"/>
    <p:sldId id="565" r:id="rId10"/>
    <p:sldId id="572" r:id="rId11"/>
    <p:sldId id="561" r:id="rId12"/>
    <p:sldId id="566" r:id="rId13"/>
    <p:sldId id="567" r:id="rId14"/>
    <p:sldId id="570" r:id="rId15"/>
    <p:sldId id="573" r:id="rId16"/>
    <p:sldId id="575" r:id="rId17"/>
    <p:sldId id="576" r:id="rId18"/>
    <p:sldId id="324" r:id="rId19"/>
    <p:sldId id="2147472228" r:id="rId20"/>
    <p:sldId id="308"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94"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ssen, Prof. Dr. Alexander" initials="BPDA" lastIdx="6" clrIdx="0">
    <p:extLst>
      <p:ext uri="{19B8F6BF-5375-455C-9EA6-DF929625EA0E}">
        <p15:presenceInfo xmlns:p15="http://schemas.microsoft.com/office/powerpoint/2012/main" userId="S-1-5-21-1402223153-2072715818-4169152641-68344" providerId="AD"/>
      </p:ext>
    </p:extLst>
  </p:cmAuthor>
  <p:cmAuthor id="2" name="Corinne Baudoin" initials="CB" lastIdx="4" clrIdx="1">
    <p:extLst>
      <p:ext uri="{19B8F6BF-5375-455C-9EA6-DF929625EA0E}">
        <p15:presenceInfo xmlns:p15="http://schemas.microsoft.com/office/powerpoint/2012/main" userId="1649d551ec0d9c8f" providerId="Windows Live"/>
      </p:ext>
    </p:extLst>
  </p:cmAuthor>
  <p:cmAuthor id="3" name="Katharina Wolters" initials="KW" lastIdx="1" clrIdx="2">
    <p:extLst>
      <p:ext uri="{19B8F6BF-5375-455C-9EA6-DF929625EA0E}">
        <p15:presenceInfo xmlns:p15="http://schemas.microsoft.com/office/powerpoint/2012/main" userId="S::katharina.wolters@studium.uni-hamburg.de::14b1decf-1b72-476c-bd48-15d3e5fbf5f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F7B"/>
    <a:srgbClr val="001688"/>
    <a:srgbClr val="164194"/>
    <a:srgbClr val="0182C2"/>
    <a:srgbClr val="80B6E2"/>
    <a:srgbClr val="378933"/>
    <a:srgbClr val="00B050"/>
    <a:srgbClr val="9CE0BB"/>
    <a:srgbClr val="D0C8CD"/>
    <a:srgbClr val="3DCD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37" autoAdjust="0"/>
    <p:restoredTop sz="86441" autoAdjust="0"/>
  </p:normalViewPr>
  <p:slideViewPr>
    <p:cSldViewPr snapToGrid="0" showGuides="1">
      <p:cViewPr varScale="1">
        <p:scale>
          <a:sx n="74" d="100"/>
          <a:sy n="74" d="100"/>
        </p:scale>
        <p:origin x="1128" y="67"/>
      </p:cViewPr>
      <p:guideLst>
        <p:guide orient="horz" pos="1094"/>
        <p:guide pos="381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7" d="100"/>
          <a:sy n="87" d="100"/>
        </p:scale>
        <p:origin x="2988"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AA45D6-D734-47DB-B93A-0D56B7139DB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7B18C72-099C-4494-AFC8-6A16CF2B8B56}">
      <dgm:prSet/>
      <dgm:spPr>
        <a:solidFill>
          <a:schemeClr val="accent6">
            <a:lumMod val="60000"/>
            <a:lumOff val="40000"/>
          </a:schemeClr>
        </a:solidFill>
      </dgm:spPr>
      <dgm:t>
        <a:bodyPr/>
        <a:lstStyle/>
        <a:p>
          <a:pPr>
            <a:lnSpc>
              <a:spcPct val="100000"/>
            </a:lnSpc>
          </a:pPr>
          <a:r>
            <a:rPr lang="en-GB" noProof="0"/>
            <a:t>Mandating the use of European Sustainability Reporting Standards (ESRS) developed by EFRAG and adopted by the EC via delegated acts - comprehensive coverage of sustainability matters: E, S &amp; G</a:t>
          </a:r>
        </a:p>
      </dgm:t>
    </dgm:pt>
    <dgm:pt modelId="{4D65961D-CBCD-4F69-9870-4D8BBDD814FC}" type="parTrans" cxnId="{FC41FB8C-F066-4259-A704-2DC7339FA1DF}">
      <dgm:prSet/>
      <dgm:spPr/>
      <dgm:t>
        <a:bodyPr/>
        <a:lstStyle/>
        <a:p>
          <a:endParaRPr lang="en-US"/>
        </a:p>
      </dgm:t>
    </dgm:pt>
    <dgm:pt modelId="{1C95DF33-E5F4-48F1-AD41-B82CF6DC83E7}" type="sibTrans" cxnId="{FC41FB8C-F066-4259-A704-2DC7339FA1DF}">
      <dgm:prSet/>
      <dgm:spPr/>
      <dgm:t>
        <a:bodyPr/>
        <a:lstStyle/>
        <a:p>
          <a:endParaRPr lang="en-US"/>
        </a:p>
      </dgm:t>
    </dgm:pt>
    <dgm:pt modelId="{51273DA3-D3D5-4379-8BB5-3B58ACD5D2CB}">
      <dgm:prSet/>
      <dgm:spPr/>
      <dgm:t>
        <a:bodyPr/>
        <a:lstStyle/>
        <a:p>
          <a:pPr>
            <a:lnSpc>
              <a:spcPct val="100000"/>
            </a:lnSpc>
          </a:pPr>
          <a:r>
            <a:rPr lang="fr-BE"/>
            <a:t>A key concept: double materiality (impacts and financial risks/opportunities)</a:t>
          </a:r>
          <a:endParaRPr lang="en-US"/>
        </a:p>
      </dgm:t>
    </dgm:pt>
    <dgm:pt modelId="{D5396CE4-54BF-4A6C-9810-4271CBFC9774}" type="parTrans" cxnId="{FA5D79E1-DBDC-46E4-B5DD-C025CE064351}">
      <dgm:prSet/>
      <dgm:spPr/>
      <dgm:t>
        <a:bodyPr/>
        <a:lstStyle/>
        <a:p>
          <a:endParaRPr lang="en-US"/>
        </a:p>
      </dgm:t>
    </dgm:pt>
    <dgm:pt modelId="{0E0B5B25-7A85-4080-80E5-45F3D4BD584A}" type="sibTrans" cxnId="{FA5D79E1-DBDC-46E4-B5DD-C025CE064351}">
      <dgm:prSet/>
      <dgm:spPr/>
      <dgm:t>
        <a:bodyPr/>
        <a:lstStyle/>
        <a:p>
          <a:endParaRPr lang="en-US"/>
        </a:p>
      </dgm:t>
    </dgm:pt>
    <dgm:pt modelId="{9252E482-5AEE-4034-8D9F-AC6262085BFD}">
      <dgm:prSet/>
      <dgm:spPr/>
      <dgm:t>
        <a:bodyPr/>
        <a:lstStyle/>
        <a:p>
          <a:pPr>
            <a:lnSpc>
              <a:spcPct val="100000"/>
            </a:lnSpc>
          </a:pPr>
          <a:r>
            <a:rPr lang="fr-BE"/>
            <a:t>Location and timing of reporting: in the management report, i.e., at the same time as financial statements</a:t>
          </a:r>
          <a:endParaRPr lang="en-US"/>
        </a:p>
      </dgm:t>
    </dgm:pt>
    <dgm:pt modelId="{C4DDC999-2F60-40DA-929D-CD7649A92DBD}" type="parTrans" cxnId="{9DA042D5-DEA4-4B17-AF75-5CBFE8506A03}">
      <dgm:prSet/>
      <dgm:spPr/>
      <dgm:t>
        <a:bodyPr/>
        <a:lstStyle/>
        <a:p>
          <a:endParaRPr lang="en-US"/>
        </a:p>
      </dgm:t>
    </dgm:pt>
    <dgm:pt modelId="{83D9371A-77DF-4F99-B977-D85C582CBB1A}" type="sibTrans" cxnId="{9DA042D5-DEA4-4B17-AF75-5CBFE8506A03}">
      <dgm:prSet/>
      <dgm:spPr/>
      <dgm:t>
        <a:bodyPr/>
        <a:lstStyle/>
        <a:p>
          <a:endParaRPr lang="en-US"/>
        </a:p>
      </dgm:t>
    </dgm:pt>
    <dgm:pt modelId="{63265A2C-2A73-470F-A245-B6DAD1852003}">
      <dgm:prSet/>
      <dgm:spPr/>
      <dgm:t>
        <a:bodyPr/>
        <a:lstStyle/>
        <a:p>
          <a:pPr>
            <a:lnSpc>
              <a:spcPct val="100000"/>
            </a:lnSpc>
          </a:pPr>
          <a:r>
            <a:rPr lang="fr-BE"/>
            <a:t>Mandatory limited assurance to start with, moving to reasonable assurance by the end of the decade</a:t>
          </a:r>
          <a:endParaRPr lang="en-US"/>
        </a:p>
      </dgm:t>
    </dgm:pt>
    <dgm:pt modelId="{48C11B04-219A-4B43-B323-FC64D53F806B}" type="parTrans" cxnId="{FB69EB99-A20C-41F7-85A8-1EC41CF3526D}">
      <dgm:prSet/>
      <dgm:spPr/>
      <dgm:t>
        <a:bodyPr/>
        <a:lstStyle/>
        <a:p>
          <a:endParaRPr lang="en-US"/>
        </a:p>
      </dgm:t>
    </dgm:pt>
    <dgm:pt modelId="{6D3FA94D-933A-43C8-943E-1EDC64B16D6D}" type="sibTrans" cxnId="{FB69EB99-A20C-41F7-85A8-1EC41CF3526D}">
      <dgm:prSet/>
      <dgm:spPr/>
      <dgm:t>
        <a:bodyPr/>
        <a:lstStyle/>
        <a:p>
          <a:endParaRPr lang="en-US"/>
        </a:p>
      </dgm:t>
    </dgm:pt>
    <dgm:pt modelId="{649DF3E5-B6A0-40DD-BE21-99EFA8A3D683}">
      <dgm:prSet/>
      <dgm:spPr/>
      <dgm:t>
        <a:bodyPr/>
        <a:lstStyle/>
        <a:p>
          <a:pPr>
            <a:lnSpc>
              <a:spcPct val="100000"/>
            </a:lnSpc>
          </a:pPr>
          <a:r>
            <a:rPr lang="fr-BE"/>
            <a:t>Both human and machine-readable using European Single Electronic Format (ESEF) from 2025/2025 (timing to be confirmed) – EFRAG tasked to develop the draft XBRL taxonomy </a:t>
          </a:r>
          <a:endParaRPr lang="en-US"/>
        </a:p>
      </dgm:t>
    </dgm:pt>
    <dgm:pt modelId="{D56D184A-D4C3-48A9-A502-3824226BB5ED}" type="parTrans" cxnId="{348AD6CD-64AC-47CD-94F5-EE21B06FBB3B}">
      <dgm:prSet/>
      <dgm:spPr/>
      <dgm:t>
        <a:bodyPr/>
        <a:lstStyle/>
        <a:p>
          <a:endParaRPr lang="en-US"/>
        </a:p>
      </dgm:t>
    </dgm:pt>
    <dgm:pt modelId="{92043064-FDC6-40B3-A498-3357CF14914B}" type="sibTrans" cxnId="{348AD6CD-64AC-47CD-94F5-EE21B06FBB3B}">
      <dgm:prSet/>
      <dgm:spPr/>
      <dgm:t>
        <a:bodyPr/>
        <a:lstStyle/>
        <a:p>
          <a:endParaRPr lang="en-US"/>
        </a:p>
      </dgm:t>
    </dgm:pt>
    <dgm:pt modelId="{21DFF675-E15F-4FD5-B1EE-BD5F924D2F92}" type="pres">
      <dgm:prSet presAssocID="{35AA45D6-D734-47DB-B93A-0D56B7139DB7}" presName="root" presStyleCnt="0">
        <dgm:presLayoutVars>
          <dgm:dir/>
          <dgm:resizeHandles val="exact"/>
        </dgm:presLayoutVars>
      </dgm:prSet>
      <dgm:spPr/>
    </dgm:pt>
    <dgm:pt modelId="{4675E4C1-2B5E-4088-937F-2CB8AB9D32E3}" type="pres">
      <dgm:prSet presAssocID="{67B18C72-099C-4494-AFC8-6A16CF2B8B56}" presName="compNode" presStyleCnt="0"/>
      <dgm:spPr/>
    </dgm:pt>
    <dgm:pt modelId="{1C7D2258-4C3C-47C5-A978-5487C6135731}" type="pres">
      <dgm:prSet presAssocID="{67B18C72-099C-4494-AFC8-6A16CF2B8B56}" presName="bgRect" presStyleLbl="bgShp" presStyleIdx="0" presStyleCnt="5"/>
      <dgm:spPr>
        <a:solidFill>
          <a:schemeClr val="accent6">
            <a:lumMod val="60000"/>
            <a:lumOff val="40000"/>
          </a:schemeClr>
        </a:solidFill>
        <a:ln>
          <a:solidFill>
            <a:schemeClr val="accent6">
              <a:lumMod val="40000"/>
              <a:lumOff val="60000"/>
            </a:schemeClr>
          </a:solidFill>
        </a:ln>
      </dgm:spPr>
    </dgm:pt>
    <dgm:pt modelId="{F486D46B-7359-4F4C-AB3D-45BA506FBC1E}" type="pres">
      <dgm:prSet presAssocID="{67B18C72-099C-4494-AFC8-6A16CF2B8B5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esentation with Checklist"/>
        </a:ext>
      </dgm:extLst>
    </dgm:pt>
    <dgm:pt modelId="{B7189052-A702-4872-BC39-CF19ED715449}" type="pres">
      <dgm:prSet presAssocID="{67B18C72-099C-4494-AFC8-6A16CF2B8B56}" presName="spaceRect" presStyleCnt="0"/>
      <dgm:spPr/>
    </dgm:pt>
    <dgm:pt modelId="{18AA17B4-1668-463F-94D1-57DF7C96DF04}" type="pres">
      <dgm:prSet presAssocID="{67B18C72-099C-4494-AFC8-6A16CF2B8B56}" presName="parTx" presStyleLbl="revTx" presStyleIdx="0" presStyleCnt="5">
        <dgm:presLayoutVars>
          <dgm:chMax val="0"/>
          <dgm:chPref val="0"/>
        </dgm:presLayoutVars>
      </dgm:prSet>
      <dgm:spPr/>
    </dgm:pt>
    <dgm:pt modelId="{CE111F8D-AFBE-4A36-929B-2A5585F9AB07}" type="pres">
      <dgm:prSet presAssocID="{1C95DF33-E5F4-48F1-AD41-B82CF6DC83E7}" presName="sibTrans" presStyleCnt="0"/>
      <dgm:spPr/>
    </dgm:pt>
    <dgm:pt modelId="{8B29CCC2-4DCE-4C5E-A27E-A67EE3042797}" type="pres">
      <dgm:prSet presAssocID="{51273DA3-D3D5-4379-8BB5-3B58ACD5D2CB}" presName="compNode" presStyleCnt="0"/>
      <dgm:spPr/>
    </dgm:pt>
    <dgm:pt modelId="{0E827A81-B076-413D-86EF-090DA841A01F}" type="pres">
      <dgm:prSet presAssocID="{51273DA3-D3D5-4379-8BB5-3B58ACD5D2CB}" presName="bgRect" presStyleLbl="bgShp" presStyleIdx="1" presStyleCnt="5"/>
      <dgm:spPr>
        <a:solidFill>
          <a:schemeClr val="accent6">
            <a:lumMod val="60000"/>
            <a:lumOff val="40000"/>
          </a:schemeClr>
        </a:solidFill>
      </dgm:spPr>
    </dgm:pt>
    <dgm:pt modelId="{B27267BD-CE8D-464A-BB90-A1B95E4DD25D}" type="pres">
      <dgm:prSet presAssocID="{51273DA3-D3D5-4379-8BB5-3B58ACD5D2C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ey"/>
        </a:ext>
      </dgm:extLst>
    </dgm:pt>
    <dgm:pt modelId="{687CEE0E-6DC8-4326-8D49-A77894E71258}" type="pres">
      <dgm:prSet presAssocID="{51273DA3-D3D5-4379-8BB5-3B58ACD5D2CB}" presName="spaceRect" presStyleCnt="0"/>
      <dgm:spPr/>
    </dgm:pt>
    <dgm:pt modelId="{C6931FA8-769F-4E40-85F4-6F5B2E7A8A3C}" type="pres">
      <dgm:prSet presAssocID="{51273DA3-D3D5-4379-8BB5-3B58ACD5D2CB}" presName="parTx" presStyleLbl="revTx" presStyleIdx="1" presStyleCnt="5">
        <dgm:presLayoutVars>
          <dgm:chMax val="0"/>
          <dgm:chPref val="0"/>
        </dgm:presLayoutVars>
      </dgm:prSet>
      <dgm:spPr/>
    </dgm:pt>
    <dgm:pt modelId="{8D3E3876-DB60-42FC-BB7F-5A9FA82BE8A9}" type="pres">
      <dgm:prSet presAssocID="{0E0B5B25-7A85-4080-80E5-45F3D4BD584A}" presName="sibTrans" presStyleCnt="0"/>
      <dgm:spPr/>
    </dgm:pt>
    <dgm:pt modelId="{3CC93DED-34B8-409A-B0B6-C9DDDD6A6A9C}" type="pres">
      <dgm:prSet presAssocID="{9252E482-5AEE-4034-8D9F-AC6262085BFD}" presName="compNode" presStyleCnt="0"/>
      <dgm:spPr/>
    </dgm:pt>
    <dgm:pt modelId="{EE9ABF06-673F-4622-8729-8C2C00E149E0}" type="pres">
      <dgm:prSet presAssocID="{9252E482-5AEE-4034-8D9F-AC6262085BFD}" presName="bgRect" presStyleLbl="bgShp" presStyleIdx="2" presStyleCnt="5"/>
      <dgm:spPr>
        <a:solidFill>
          <a:schemeClr val="accent6">
            <a:lumMod val="60000"/>
            <a:lumOff val="40000"/>
          </a:schemeClr>
        </a:solidFill>
      </dgm:spPr>
    </dgm:pt>
    <dgm:pt modelId="{678156C9-C92F-431D-85BB-9068EB856A00}" type="pres">
      <dgm:prSet presAssocID="{9252E482-5AEE-4034-8D9F-AC6262085BF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opwatch"/>
        </a:ext>
      </dgm:extLst>
    </dgm:pt>
    <dgm:pt modelId="{06F86F5B-89BD-4285-82E1-EDD95AC11E6B}" type="pres">
      <dgm:prSet presAssocID="{9252E482-5AEE-4034-8D9F-AC6262085BFD}" presName="spaceRect" presStyleCnt="0"/>
      <dgm:spPr/>
    </dgm:pt>
    <dgm:pt modelId="{D9ED2F54-15ED-4621-BD07-1066A31A6D89}" type="pres">
      <dgm:prSet presAssocID="{9252E482-5AEE-4034-8D9F-AC6262085BFD}" presName="parTx" presStyleLbl="revTx" presStyleIdx="2" presStyleCnt="5">
        <dgm:presLayoutVars>
          <dgm:chMax val="0"/>
          <dgm:chPref val="0"/>
        </dgm:presLayoutVars>
      </dgm:prSet>
      <dgm:spPr/>
    </dgm:pt>
    <dgm:pt modelId="{2792D7E8-47E3-4BFB-ADA7-BBDDE6A3C241}" type="pres">
      <dgm:prSet presAssocID="{83D9371A-77DF-4F99-B977-D85C582CBB1A}" presName="sibTrans" presStyleCnt="0"/>
      <dgm:spPr/>
    </dgm:pt>
    <dgm:pt modelId="{85B9B1DB-6148-4C2E-ADA5-C192D913A6BE}" type="pres">
      <dgm:prSet presAssocID="{63265A2C-2A73-470F-A245-B6DAD1852003}" presName="compNode" presStyleCnt="0"/>
      <dgm:spPr/>
    </dgm:pt>
    <dgm:pt modelId="{65E8D21F-D5AB-4703-87BD-D4AC9F03F75C}" type="pres">
      <dgm:prSet presAssocID="{63265A2C-2A73-470F-A245-B6DAD1852003}" presName="bgRect" presStyleLbl="bgShp" presStyleIdx="3" presStyleCnt="5"/>
      <dgm:spPr>
        <a:solidFill>
          <a:schemeClr val="accent6">
            <a:lumMod val="60000"/>
            <a:lumOff val="40000"/>
          </a:schemeClr>
        </a:solidFill>
      </dgm:spPr>
    </dgm:pt>
    <dgm:pt modelId="{4AAFBEB4-DFA6-4429-AF46-D701B1E5B48D}" type="pres">
      <dgm:prSet presAssocID="{63265A2C-2A73-470F-A245-B6DAD185200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avel"/>
        </a:ext>
      </dgm:extLst>
    </dgm:pt>
    <dgm:pt modelId="{9F374F96-0F4D-40DA-BC2C-260D31C0A5E4}" type="pres">
      <dgm:prSet presAssocID="{63265A2C-2A73-470F-A245-B6DAD1852003}" presName="spaceRect" presStyleCnt="0"/>
      <dgm:spPr/>
    </dgm:pt>
    <dgm:pt modelId="{FD13BC31-D28E-4D73-8BB5-89C530277129}" type="pres">
      <dgm:prSet presAssocID="{63265A2C-2A73-470F-A245-B6DAD1852003}" presName="parTx" presStyleLbl="revTx" presStyleIdx="3" presStyleCnt="5">
        <dgm:presLayoutVars>
          <dgm:chMax val="0"/>
          <dgm:chPref val="0"/>
        </dgm:presLayoutVars>
      </dgm:prSet>
      <dgm:spPr/>
    </dgm:pt>
    <dgm:pt modelId="{32F06E02-FF16-4A1C-A45E-E77FA92213BA}" type="pres">
      <dgm:prSet presAssocID="{6D3FA94D-933A-43C8-943E-1EDC64B16D6D}" presName="sibTrans" presStyleCnt="0"/>
      <dgm:spPr/>
    </dgm:pt>
    <dgm:pt modelId="{765E3792-7F8D-4449-B1EE-386975BE79EB}" type="pres">
      <dgm:prSet presAssocID="{649DF3E5-B6A0-40DD-BE21-99EFA8A3D683}" presName="compNode" presStyleCnt="0"/>
      <dgm:spPr/>
    </dgm:pt>
    <dgm:pt modelId="{491F5E97-9062-4F24-9590-3995AF01E875}" type="pres">
      <dgm:prSet presAssocID="{649DF3E5-B6A0-40DD-BE21-99EFA8A3D683}" presName="bgRect" presStyleLbl="bgShp" presStyleIdx="4" presStyleCnt="5"/>
      <dgm:spPr>
        <a:solidFill>
          <a:schemeClr val="accent6">
            <a:lumMod val="60000"/>
            <a:lumOff val="40000"/>
          </a:schemeClr>
        </a:solidFill>
      </dgm:spPr>
    </dgm:pt>
    <dgm:pt modelId="{B10A5851-17A1-477F-A6D3-810B0AE19048}" type="pres">
      <dgm:prSet presAssocID="{649DF3E5-B6A0-40DD-BE21-99EFA8A3D683}"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Watch"/>
        </a:ext>
      </dgm:extLst>
    </dgm:pt>
    <dgm:pt modelId="{E37194AA-D43C-40B0-80D9-C035D218EDA4}" type="pres">
      <dgm:prSet presAssocID="{649DF3E5-B6A0-40DD-BE21-99EFA8A3D683}" presName="spaceRect" presStyleCnt="0"/>
      <dgm:spPr/>
    </dgm:pt>
    <dgm:pt modelId="{E3917746-58A1-411C-AC68-4FF4FDC7B4D5}" type="pres">
      <dgm:prSet presAssocID="{649DF3E5-B6A0-40DD-BE21-99EFA8A3D683}" presName="parTx" presStyleLbl="revTx" presStyleIdx="4" presStyleCnt="5">
        <dgm:presLayoutVars>
          <dgm:chMax val="0"/>
          <dgm:chPref val="0"/>
        </dgm:presLayoutVars>
      </dgm:prSet>
      <dgm:spPr/>
    </dgm:pt>
  </dgm:ptLst>
  <dgm:cxnLst>
    <dgm:cxn modelId="{71B01965-890E-4B30-BB9B-59B681BBA2BC}" type="presOf" srcId="{35AA45D6-D734-47DB-B93A-0D56B7139DB7}" destId="{21DFF675-E15F-4FD5-B1EE-BD5F924D2F92}" srcOrd="0" destOrd="0" presId="urn:microsoft.com/office/officeart/2018/2/layout/IconVerticalSolidList"/>
    <dgm:cxn modelId="{FC41FB8C-F066-4259-A704-2DC7339FA1DF}" srcId="{35AA45D6-D734-47DB-B93A-0D56B7139DB7}" destId="{67B18C72-099C-4494-AFC8-6A16CF2B8B56}" srcOrd="0" destOrd="0" parTransId="{4D65961D-CBCD-4F69-9870-4D8BBDD814FC}" sibTransId="{1C95DF33-E5F4-48F1-AD41-B82CF6DC83E7}"/>
    <dgm:cxn modelId="{3FF9AD91-841E-4F0D-A948-71C341396C5C}" type="presOf" srcId="{9252E482-5AEE-4034-8D9F-AC6262085BFD}" destId="{D9ED2F54-15ED-4621-BD07-1066A31A6D89}" srcOrd="0" destOrd="0" presId="urn:microsoft.com/office/officeart/2018/2/layout/IconVerticalSolidList"/>
    <dgm:cxn modelId="{FB69EB99-A20C-41F7-85A8-1EC41CF3526D}" srcId="{35AA45D6-D734-47DB-B93A-0D56B7139DB7}" destId="{63265A2C-2A73-470F-A245-B6DAD1852003}" srcOrd="3" destOrd="0" parTransId="{48C11B04-219A-4B43-B323-FC64D53F806B}" sibTransId="{6D3FA94D-933A-43C8-943E-1EDC64B16D6D}"/>
    <dgm:cxn modelId="{F719249A-C25E-4E8D-AA03-96BB07E3336F}" type="presOf" srcId="{67B18C72-099C-4494-AFC8-6A16CF2B8B56}" destId="{18AA17B4-1668-463F-94D1-57DF7C96DF04}" srcOrd="0" destOrd="0" presId="urn:microsoft.com/office/officeart/2018/2/layout/IconVerticalSolidList"/>
    <dgm:cxn modelId="{8BCBEDBF-7804-47D8-878F-2617190A3964}" type="presOf" srcId="{63265A2C-2A73-470F-A245-B6DAD1852003}" destId="{FD13BC31-D28E-4D73-8BB5-89C530277129}" srcOrd="0" destOrd="0" presId="urn:microsoft.com/office/officeart/2018/2/layout/IconVerticalSolidList"/>
    <dgm:cxn modelId="{348AD6CD-64AC-47CD-94F5-EE21B06FBB3B}" srcId="{35AA45D6-D734-47DB-B93A-0D56B7139DB7}" destId="{649DF3E5-B6A0-40DD-BE21-99EFA8A3D683}" srcOrd="4" destOrd="0" parTransId="{D56D184A-D4C3-48A9-A502-3824226BB5ED}" sibTransId="{92043064-FDC6-40B3-A498-3357CF14914B}"/>
    <dgm:cxn modelId="{9DA042D5-DEA4-4B17-AF75-5CBFE8506A03}" srcId="{35AA45D6-D734-47DB-B93A-0D56B7139DB7}" destId="{9252E482-5AEE-4034-8D9F-AC6262085BFD}" srcOrd="2" destOrd="0" parTransId="{C4DDC999-2F60-40DA-929D-CD7649A92DBD}" sibTransId="{83D9371A-77DF-4F99-B977-D85C582CBB1A}"/>
    <dgm:cxn modelId="{5C3A44D9-09AA-4329-9A95-094E39421BEA}" type="presOf" srcId="{649DF3E5-B6A0-40DD-BE21-99EFA8A3D683}" destId="{E3917746-58A1-411C-AC68-4FF4FDC7B4D5}" srcOrd="0" destOrd="0" presId="urn:microsoft.com/office/officeart/2018/2/layout/IconVerticalSolidList"/>
    <dgm:cxn modelId="{FA5D79E1-DBDC-46E4-B5DD-C025CE064351}" srcId="{35AA45D6-D734-47DB-B93A-0D56B7139DB7}" destId="{51273DA3-D3D5-4379-8BB5-3B58ACD5D2CB}" srcOrd="1" destOrd="0" parTransId="{D5396CE4-54BF-4A6C-9810-4271CBFC9774}" sibTransId="{0E0B5B25-7A85-4080-80E5-45F3D4BD584A}"/>
    <dgm:cxn modelId="{115756F4-2A44-4D9E-918C-29E7822E1CAE}" type="presOf" srcId="{51273DA3-D3D5-4379-8BB5-3B58ACD5D2CB}" destId="{C6931FA8-769F-4E40-85F4-6F5B2E7A8A3C}" srcOrd="0" destOrd="0" presId="urn:microsoft.com/office/officeart/2018/2/layout/IconVerticalSolidList"/>
    <dgm:cxn modelId="{F4272539-A110-4881-90BC-B4D17DC64E43}" type="presParOf" srcId="{21DFF675-E15F-4FD5-B1EE-BD5F924D2F92}" destId="{4675E4C1-2B5E-4088-937F-2CB8AB9D32E3}" srcOrd="0" destOrd="0" presId="urn:microsoft.com/office/officeart/2018/2/layout/IconVerticalSolidList"/>
    <dgm:cxn modelId="{951D3F7B-33C2-4528-BBA5-99E1CB27285B}" type="presParOf" srcId="{4675E4C1-2B5E-4088-937F-2CB8AB9D32E3}" destId="{1C7D2258-4C3C-47C5-A978-5487C6135731}" srcOrd="0" destOrd="0" presId="urn:microsoft.com/office/officeart/2018/2/layout/IconVerticalSolidList"/>
    <dgm:cxn modelId="{CFA9D2C3-06AF-4CA7-8C98-0E40A1C28CD7}" type="presParOf" srcId="{4675E4C1-2B5E-4088-937F-2CB8AB9D32E3}" destId="{F486D46B-7359-4F4C-AB3D-45BA506FBC1E}" srcOrd="1" destOrd="0" presId="urn:microsoft.com/office/officeart/2018/2/layout/IconVerticalSolidList"/>
    <dgm:cxn modelId="{B83F8246-7BFF-4192-9FDB-1CF7B5B6F1C7}" type="presParOf" srcId="{4675E4C1-2B5E-4088-937F-2CB8AB9D32E3}" destId="{B7189052-A702-4872-BC39-CF19ED715449}" srcOrd="2" destOrd="0" presId="urn:microsoft.com/office/officeart/2018/2/layout/IconVerticalSolidList"/>
    <dgm:cxn modelId="{468FF67E-FF41-4C27-BC62-6555DA8E7B50}" type="presParOf" srcId="{4675E4C1-2B5E-4088-937F-2CB8AB9D32E3}" destId="{18AA17B4-1668-463F-94D1-57DF7C96DF04}" srcOrd="3" destOrd="0" presId="urn:microsoft.com/office/officeart/2018/2/layout/IconVerticalSolidList"/>
    <dgm:cxn modelId="{03ADF324-5CAB-4FAB-992C-42BB38EC8BE3}" type="presParOf" srcId="{21DFF675-E15F-4FD5-B1EE-BD5F924D2F92}" destId="{CE111F8D-AFBE-4A36-929B-2A5585F9AB07}" srcOrd="1" destOrd="0" presId="urn:microsoft.com/office/officeart/2018/2/layout/IconVerticalSolidList"/>
    <dgm:cxn modelId="{09AFCB67-77A6-4EA9-9A8C-EED2B6ED578B}" type="presParOf" srcId="{21DFF675-E15F-4FD5-B1EE-BD5F924D2F92}" destId="{8B29CCC2-4DCE-4C5E-A27E-A67EE3042797}" srcOrd="2" destOrd="0" presId="urn:microsoft.com/office/officeart/2018/2/layout/IconVerticalSolidList"/>
    <dgm:cxn modelId="{09AFAFA2-FF9E-427C-A678-4B3EDDC977D1}" type="presParOf" srcId="{8B29CCC2-4DCE-4C5E-A27E-A67EE3042797}" destId="{0E827A81-B076-413D-86EF-090DA841A01F}" srcOrd="0" destOrd="0" presId="urn:microsoft.com/office/officeart/2018/2/layout/IconVerticalSolidList"/>
    <dgm:cxn modelId="{3B0DEDE7-1C5A-4A96-BBCF-2E2C98193870}" type="presParOf" srcId="{8B29CCC2-4DCE-4C5E-A27E-A67EE3042797}" destId="{B27267BD-CE8D-464A-BB90-A1B95E4DD25D}" srcOrd="1" destOrd="0" presId="urn:microsoft.com/office/officeart/2018/2/layout/IconVerticalSolidList"/>
    <dgm:cxn modelId="{C0654201-70CC-4CC3-8A93-C02D2F08A183}" type="presParOf" srcId="{8B29CCC2-4DCE-4C5E-A27E-A67EE3042797}" destId="{687CEE0E-6DC8-4326-8D49-A77894E71258}" srcOrd="2" destOrd="0" presId="urn:microsoft.com/office/officeart/2018/2/layout/IconVerticalSolidList"/>
    <dgm:cxn modelId="{7C35B786-B8B1-42C5-B9C0-76E1AA4C026E}" type="presParOf" srcId="{8B29CCC2-4DCE-4C5E-A27E-A67EE3042797}" destId="{C6931FA8-769F-4E40-85F4-6F5B2E7A8A3C}" srcOrd="3" destOrd="0" presId="urn:microsoft.com/office/officeart/2018/2/layout/IconVerticalSolidList"/>
    <dgm:cxn modelId="{E87377E1-DDF2-45D1-AAF9-96CCE358C7A3}" type="presParOf" srcId="{21DFF675-E15F-4FD5-B1EE-BD5F924D2F92}" destId="{8D3E3876-DB60-42FC-BB7F-5A9FA82BE8A9}" srcOrd="3" destOrd="0" presId="urn:microsoft.com/office/officeart/2018/2/layout/IconVerticalSolidList"/>
    <dgm:cxn modelId="{FAE7BF81-E163-4894-AA8A-2F44627D389A}" type="presParOf" srcId="{21DFF675-E15F-4FD5-B1EE-BD5F924D2F92}" destId="{3CC93DED-34B8-409A-B0B6-C9DDDD6A6A9C}" srcOrd="4" destOrd="0" presId="urn:microsoft.com/office/officeart/2018/2/layout/IconVerticalSolidList"/>
    <dgm:cxn modelId="{A32348E4-C01A-4B83-9221-1005E9DDBE0D}" type="presParOf" srcId="{3CC93DED-34B8-409A-B0B6-C9DDDD6A6A9C}" destId="{EE9ABF06-673F-4622-8729-8C2C00E149E0}" srcOrd="0" destOrd="0" presId="urn:microsoft.com/office/officeart/2018/2/layout/IconVerticalSolidList"/>
    <dgm:cxn modelId="{0A4825F2-A8BB-4855-846A-A4E84DB66E1E}" type="presParOf" srcId="{3CC93DED-34B8-409A-B0B6-C9DDDD6A6A9C}" destId="{678156C9-C92F-431D-85BB-9068EB856A00}" srcOrd="1" destOrd="0" presId="urn:microsoft.com/office/officeart/2018/2/layout/IconVerticalSolidList"/>
    <dgm:cxn modelId="{224B0D1B-DD79-45AF-B9FD-7F7A3A8F1C5B}" type="presParOf" srcId="{3CC93DED-34B8-409A-B0B6-C9DDDD6A6A9C}" destId="{06F86F5B-89BD-4285-82E1-EDD95AC11E6B}" srcOrd="2" destOrd="0" presId="urn:microsoft.com/office/officeart/2018/2/layout/IconVerticalSolidList"/>
    <dgm:cxn modelId="{8407134A-3615-477E-9C71-D6CABC8B2A6C}" type="presParOf" srcId="{3CC93DED-34B8-409A-B0B6-C9DDDD6A6A9C}" destId="{D9ED2F54-15ED-4621-BD07-1066A31A6D89}" srcOrd="3" destOrd="0" presId="urn:microsoft.com/office/officeart/2018/2/layout/IconVerticalSolidList"/>
    <dgm:cxn modelId="{B9F79D46-FE50-4AFC-8A36-F6596345A0B2}" type="presParOf" srcId="{21DFF675-E15F-4FD5-B1EE-BD5F924D2F92}" destId="{2792D7E8-47E3-4BFB-ADA7-BBDDE6A3C241}" srcOrd="5" destOrd="0" presId="urn:microsoft.com/office/officeart/2018/2/layout/IconVerticalSolidList"/>
    <dgm:cxn modelId="{55D9F675-E54D-4065-B8F6-EBF4FA48B9A4}" type="presParOf" srcId="{21DFF675-E15F-4FD5-B1EE-BD5F924D2F92}" destId="{85B9B1DB-6148-4C2E-ADA5-C192D913A6BE}" srcOrd="6" destOrd="0" presId="urn:microsoft.com/office/officeart/2018/2/layout/IconVerticalSolidList"/>
    <dgm:cxn modelId="{7DE6975C-483D-4D5B-9B7F-574F68A0D3CD}" type="presParOf" srcId="{85B9B1DB-6148-4C2E-ADA5-C192D913A6BE}" destId="{65E8D21F-D5AB-4703-87BD-D4AC9F03F75C}" srcOrd="0" destOrd="0" presId="urn:microsoft.com/office/officeart/2018/2/layout/IconVerticalSolidList"/>
    <dgm:cxn modelId="{02A26058-A9D4-490D-899B-63E935E4D529}" type="presParOf" srcId="{85B9B1DB-6148-4C2E-ADA5-C192D913A6BE}" destId="{4AAFBEB4-DFA6-4429-AF46-D701B1E5B48D}" srcOrd="1" destOrd="0" presId="urn:microsoft.com/office/officeart/2018/2/layout/IconVerticalSolidList"/>
    <dgm:cxn modelId="{1DA238D6-4A39-4A70-84C9-A6775CCB9854}" type="presParOf" srcId="{85B9B1DB-6148-4C2E-ADA5-C192D913A6BE}" destId="{9F374F96-0F4D-40DA-BC2C-260D31C0A5E4}" srcOrd="2" destOrd="0" presId="urn:microsoft.com/office/officeart/2018/2/layout/IconVerticalSolidList"/>
    <dgm:cxn modelId="{471FDDAE-478C-4500-8671-698E4BF2F126}" type="presParOf" srcId="{85B9B1DB-6148-4C2E-ADA5-C192D913A6BE}" destId="{FD13BC31-D28E-4D73-8BB5-89C530277129}" srcOrd="3" destOrd="0" presId="urn:microsoft.com/office/officeart/2018/2/layout/IconVerticalSolidList"/>
    <dgm:cxn modelId="{462408CC-C430-45ED-8AEF-A680B98A539C}" type="presParOf" srcId="{21DFF675-E15F-4FD5-B1EE-BD5F924D2F92}" destId="{32F06E02-FF16-4A1C-A45E-E77FA92213BA}" srcOrd="7" destOrd="0" presId="urn:microsoft.com/office/officeart/2018/2/layout/IconVerticalSolidList"/>
    <dgm:cxn modelId="{64056A7C-3C38-42C6-9ECB-72435EB26548}" type="presParOf" srcId="{21DFF675-E15F-4FD5-B1EE-BD5F924D2F92}" destId="{765E3792-7F8D-4449-B1EE-386975BE79EB}" srcOrd="8" destOrd="0" presId="urn:microsoft.com/office/officeart/2018/2/layout/IconVerticalSolidList"/>
    <dgm:cxn modelId="{D4C72A50-DCDA-44A6-9F70-0D36BD4884B6}" type="presParOf" srcId="{765E3792-7F8D-4449-B1EE-386975BE79EB}" destId="{491F5E97-9062-4F24-9590-3995AF01E875}" srcOrd="0" destOrd="0" presId="urn:microsoft.com/office/officeart/2018/2/layout/IconVerticalSolidList"/>
    <dgm:cxn modelId="{B396FE20-8EE6-4B20-82C6-FA63F75575A4}" type="presParOf" srcId="{765E3792-7F8D-4449-B1EE-386975BE79EB}" destId="{B10A5851-17A1-477F-A6D3-810B0AE19048}" srcOrd="1" destOrd="0" presId="urn:microsoft.com/office/officeart/2018/2/layout/IconVerticalSolidList"/>
    <dgm:cxn modelId="{22F42770-1AAB-488F-97DB-33C4E78E0FB2}" type="presParOf" srcId="{765E3792-7F8D-4449-B1EE-386975BE79EB}" destId="{E37194AA-D43C-40B0-80D9-C035D218EDA4}" srcOrd="2" destOrd="0" presId="urn:microsoft.com/office/officeart/2018/2/layout/IconVerticalSolidList"/>
    <dgm:cxn modelId="{5122AF4B-A025-4A6E-BBB7-050414FDEC8E}" type="presParOf" srcId="{765E3792-7F8D-4449-B1EE-386975BE79EB}" destId="{E3917746-58A1-411C-AC68-4FF4FDC7B4D5}" srcOrd="3" destOrd="0" presId="urn:microsoft.com/office/officeart/2018/2/layout/IconVerticalSolidList"/>
  </dgm:cxnLst>
  <dgm:bg/>
  <dgm:whole>
    <a:ln>
      <a:solidFill>
        <a:schemeClr val="accent6"/>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845638-AF34-476D-8B1E-72DA70B054C3}"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67AA25C4-6EAB-4F73-A14D-83AB21D2B48B}">
      <dgm:prSet custT="1"/>
      <dgm:spPr/>
      <dgm:t>
        <a:bodyPr/>
        <a:lstStyle/>
        <a:p>
          <a:pPr>
            <a:lnSpc>
              <a:spcPct val="100000"/>
            </a:lnSpc>
          </a:pPr>
          <a:r>
            <a:rPr lang="en-GB" sz="2000" noProof="0" dirty="0">
              <a:latin typeface="+mj-lt"/>
              <a:cs typeface="Arial" panose="020B0604020202020204" pitchFamily="34" charset="0"/>
            </a:rPr>
            <a:t>Sustainability statements shall reflect </a:t>
          </a:r>
          <a:r>
            <a:rPr lang="en-GB" sz="2000" b="1" noProof="0" dirty="0">
              <a:latin typeface="+mj-lt"/>
              <a:cs typeface="Arial" panose="020B0604020202020204" pitchFamily="34" charset="0"/>
            </a:rPr>
            <a:t>all material </a:t>
          </a:r>
          <a:r>
            <a:rPr lang="en-GB" sz="2000" noProof="0" dirty="0">
              <a:latin typeface="+mj-lt"/>
              <a:cs typeface="Arial" panose="020B0604020202020204" pitchFamily="34" charset="0"/>
            </a:rPr>
            <a:t>impacts, risks and opportunities (IROs): under an objective approach with thresholds. Thus, not all sector agnostic standards may be applicable to an undertaking. </a:t>
          </a:r>
        </a:p>
      </dgm:t>
    </dgm:pt>
    <dgm:pt modelId="{0C1AD148-60E4-4663-8E49-CE1051E8AC93}" type="parTrans" cxnId="{8FF2886E-FD7F-4042-9007-6EE156E5FF80}">
      <dgm:prSet/>
      <dgm:spPr/>
      <dgm:t>
        <a:bodyPr/>
        <a:lstStyle/>
        <a:p>
          <a:endParaRPr lang="en-US" sz="1600">
            <a:latin typeface="Arial" panose="020B0604020202020204" pitchFamily="34" charset="0"/>
            <a:cs typeface="Arial" panose="020B0604020202020204" pitchFamily="34" charset="0"/>
          </a:endParaRPr>
        </a:p>
      </dgm:t>
    </dgm:pt>
    <dgm:pt modelId="{14D43548-8C18-4AAF-9E21-E7E755765688}" type="sibTrans" cxnId="{8FF2886E-FD7F-4042-9007-6EE156E5FF80}">
      <dgm:prSet/>
      <dgm:spPr/>
      <dgm:t>
        <a:bodyPr/>
        <a:lstStyle/>
        <a:p>
          <a:pPr>
            <a:lnSpc>
              <a:spcPct val="100000"/>
            </a:lnSpc>
          </a:pPr>
          <a:endParaRPr lang="en-US" sz="1600">
            <a:latin typeface="Arial" panose="020B0604020202020204" pitchFamily="34" charset="0"/>
            <a:cs typeface="Arial" panose="020B0604020202020204" pitchFamily="34" charset="0"/>
          </a:endParaRPr>
        </a:p>
      </dgm:t>
    </dgm:pt>
    <dgm:pt modelId="{B6A595FC-4F43-4A2C-8815-F2523FC13276}">
      <dgm:prSet custT="1"/>
      <dgm:spPr/>
      <dgm:t>
        <a:bodyPr/>
        <a:lstStyle/>
        <a:p>
          <a:pPr>
            <a:lnSpc>
              <a:spcPct val="100000"/>
            </a:lnSpc>
          </a:pPr>
          <a:r>
            <a:rPr lang="en-GB" sz="2000" noProof="0" dirty="0">
              <a:latin typeface="+mj-lt"/>
              <a:cs typeface="Arial" panose="020B0604020202020204" pitchFamily="34" charset="0"/>
            </a:rPr>
            <a:t>Reporting entity to implement a </a:t>
          </a:r>
          <a:r>
            <a:rPr lang="en-GB" sz="2000" b="1" noProof="0" dirty="0">
              <a:latin typeface="+mj-lt"/>
              <a:cs typeface="Arial" panose="020B0604020202020204" pitchFamily="34" charset="0"/>
            </a:rPr>
            <a:t>rigorous materiality assessment process </a:t>
          </a:r>
          <a:r>
            <a:rPr lang="en-GB" sz="2000" noProof="0" dirty="0">
              <a:latin typeface="+mj-lt"/>
              <a:cs typeface="Arial" panose="020B0604020202020204" pitchFamily="34" charset="0"/>
            </a:rPr>
            <a:t>to determine material IROs (</a:t>
          </a:r>
          <a:r>
            <a:rPr lang="en-GB" sz="2000" noProof="0" dirty="0" err="1">
              <a:latin typeface="+mj-lt"/>
              <a:cs typeface="Arial" panose="020B0604020202020204" pitchFamily="34" charset="0"/>
            </a:rPr>
            <a:t>inc</a:t>
          </a:r>
          <a:r>
            <a:rPr lang="en-GB" sz="2000" noProof="0" dirty="0">
              <a:latin typeface="+mj-lt"/>
              <a:cs typeface="Arial" panose="020B0604020202020204" pitchFamily="34" charset="0"/>
            </a:rPr>
            <a:t> understanding of its value chain). This will be subject to audit.</a:t>
          </a:r>
        </a:p>
      </dgm:t>
    </dgm:pt>
    <dgm:pt modelId="{E2B0F0F1-7444-4DAC-90B2-56CE1A6CDBCA}" type="parTrans" cxnId="{3AF7BC99-0133-4456-BD1A-1E906582925C}">
      <dgm:prSet/>
      <dgm:spPr/>
      <dgm:t>
        <a:bodyPr/>
        <a:lstStyle/>
        <a:p>
          <a:endParaRPr lang="en-US" sz="1600">
            <a:latin typeface="Arial" panose="020B0604020202020204" pitchFamily="34" charset="0"/>
            <a:cs typeface="Arial" panose="020B0604020202020204" pitchFamily="34" charset="0"/>
          </a:endParaRPr>
        </a:p>
      </dgm:t>
    </dgm:pt>
    <dgm:pt modelId="{94B23134-C8F0-4CBF-89EA-7779304BEEDC}" type="sibTrans" cxnId="{3AF7BC99-0133-4456-BD1A-1E906582925C}">
      <dgm:prSet/>
      <dgm:spPr/>
      <dgm:t>
        <a:bodyPr/>
        <a:lstStyle/>
        <a:p>
          <a:endParaRPr lang="en-US" sz="1600">
            <a:latin typeface="Arial" panose="020B0604020202020204" pitchFamily="34" charset="0"/>
            <a:cs typeface="Arial" panose="020B0604020202020204" pitchFamily="34" charset="0"/>
          </a:endParaRPr>
        </a:p>
      </dgm:t>
    </dgm:pt>
    <dgm:pt modelId="{50E776E6-DC9E-4062-BF30-DE02FCC1B32A}" type="pres">
      <dgm:prSet presAssocID="{69845638-AF34-476D-8B1E-72DA70B054C3}" presName="root" presStyleCnt="0">
        <dgm:presLayoutVars>
          <dgm:dir/>
          <dgm:resizeHandles val="exact"/>
        </dgm:presLayoutVars>
      </dgm:prSet>
      <dgm:spPr/>
    </dgm:pt>
    <dgm:pt modelId="{B1BC9062-C448-470D-8A78-F302742F9FD1}" type="pres">
      <dgm:prSet presAssocID="{69845638-AF34-476D-8B1E-72DA70B054C3}" presName="container" presStyleCnt="0">
        <dgm:presLayoutVars>
          <dgm:dir/>
          <dgm:resizeHandles val="exact"/>
        </dgm:presLayoutVars>
      </dgm:prSet>
      <dgm:spPr/>
    </dgm:pt>
    <dgm:pt modelId="{A6DCC992-87A2-4031-8B07-E8FDE0FD09CD}" type="pres">
      <dgm:prSet presAssocID="{67AA25C4-6EAB-4F73-A14D-83AB21D2B48B}" presName="compNode" presStyleCnt="0"/>
      <dgm:spPr/>
    </dgm:pt>
    <dgm:pt modelId="{FE56B6DF-2D5F-44A3-A689-92CB4B8B36CC}" type="pres">
      <dgm:prSet presAssocID="{67AA25C4-6EAB-4F73-A14D-83AB21D2B48B}" presName="iconBgRect" presStyleLbl="bgShp" presStyleIdx="0" presStyleCnt="2" custLinFactNeighborX="2117" custLinFactNeighborY="-22581"/>
      <dgm:spPr>
        <a:solidFill>
          <a:schemeClr val="accent6"/>
        </a:solidFill>
      </dgm:spPr>
    </dgm:pt>
    <dgm:pt modelId="{A7729787-35E6-4F97-929C-7AC221956E05}" type="pres">
      <dgm:prSet presAssocID="{67AA25C4-6EAB-4F73-A14D-83AB21D2B48B}" presName="iconRect" presStyleLbl="node1" presStyleIdx="0" presStyleCnt="2" custLinFactNeighborX="1216" custLinFactNeighborY="-3376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List"/>
        </a:ext>
      </dgm:extLst>
    </dgm:pt>
    <dgm:pt modelId="{AD4061D0-3B72-4F51-9779-C571E67271AB}" type="pres">
      <dgm:prSet presAssocID="{67AA25C4-6EAB-4F73-A14D-83AB21D2B48B}" presName="spaceRect" presStyleCnt="0"/>
      <dgm:spPr/>
    </dgm:pt>
    <dgm:pt modelId="{B8BC75BE-91AB-4A6C-BCAE-25BD12B94661}" type="pres">
      <dgm:prSet presAssocID="{67AA25C4-6EAB-4F73-A14D-83AB21D2B48B}" presName="textRect" presStyleLbl="revTx" presStyleIdx="0" presStyleCnt="2" custLinFactNeighborX="299" custLinFactNeighborY="14113">
        <dgm:presLayoutVars>
          <dgm:chMax val="1"/>
          <dgm:chPref val="1"/>
        </dgm:presLayoutVars>
      </dgm:prSet>
      <dgm:spPr/>
    </dgm:pt>
    <dgm:pt modelId="{D437CA60-2F98-426B-A963-8ED58C764885}" type="pres">
      <dgm:prSet presAssocID="{14D43548-8C18-4AAF-9E21-E7E755765688}" presName="sibTrans" presStyleLbl="sibTrans2D1" presStyleIdx="0" presStyleCnt="0"/>
      <dgm:spPr/>
    </dgm:pt>
    <dgm:pt modelId="{3659EE88-BF27-429D-921F-2C0517458BA3}" type="pres">
      <dgm:prSet presAssocID="{B6A595FC-4F43-4A2C-8815-F2523FC13276}" presName="compNode" presStyleCnt="0"/>
      <dgm:spPr/>
    </dgm:pt>
    <dgm:pt modelId="{89C6CC81-E591-4AA4-B63F-321FDB49D518}" type="pres">
      <dgm:prSet presAssocID="{B6A595FC-4F43-4A2C-8815-F2523FC13276}" presName="iconBgRect" presStyleLbl="bgShp" presStyleIdx="1" presStyleCnt="2" custLinFactNeighborY="-19409"/>
      <dgm:spPr>
        <a:solidFill>
          <a:schemeClr val="accent6"/>
        </a:solidFill>
      </dgm:spPr>
    </dgm:pt>
    <dgm:pt modelId="{F04C9727-10A3-495C-A03D-8FEB9AA5DF44}" type="pres">
      <dgm:prSet presAssocID="{B6A595FC-4F43-4A2C-8815-F2523FC13276}" presName="iconRect" presStyleLbl="node1" presStyleIdx="1" presStyleCnt="2" custLinFactNeighborX="2091" custLinFactNeighborY="-35771"/>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esearch"/>
        </a:ext>
      </dgm:extLst>
    </dgm:pt>
    <dgm:pt modelId="{13EEEB82-A810-462E-945B-CB8D1CD7CD85}" type="pres">
      <dgm:prSet presAssocID="{B6A595FC-4F43-4A2C-8815-F2523FC13276}" presName="spaceRect" presStyleCnt="0"/>
      <dgm:spPr/>
    </dgm:pt>
    <dgm:pt modelId="{9411088F-86AD-4936-9A22-0AD0D8E36E25}" type="pres">
      <dgm:prSet presAssocID="{B6A595FC-4F43-4A2C-8815-F2523FC13276}" presName="textRect" presStyleLbl="revTx" presStyleIdx="1" presStyleCnt="2">
        <dgm:presLayoutVars>
          <dgm:chMax val="1"/>
          <dgm:chPref val="1"/>
        </dgm:presLayoutVars>
      </dgm:prSet>
      <dgm:spPr/>
    </dgm:pt>
  </dgm:ptLst>
  <dgm:cxnLst>
    <dgm:cxn modelId="{9C68B52F-E860-4D73-BCF6-B20BE69E5E82}" type="presOf" srcId="{B6A595FC-4F43-4A2C-8815-F2523FC13276}" destId="{9411088F-86AD-4936-9A22-0AD0D8E36E25}" srcOrd="0" destOrd="0" presId="urn:microsoft.com/office/officeart/2018/2/layout/IconCircleList"/>
    <dgm:cxn modelId="{8FF2886E-FD7F-4042-9007-6EE156E5FF80}" srcId="{69845638-AF34-476D-8B1E-72DA70B054C3}" destId="{67AA25C4-6EAB-4F73-A14D-83AB21D2B48B}" srcOrd="0" destOrd="0" parTransId="{0C1AD148-60E4-4663-8E49-CE1051E8AC93}" sibTransId="{14D43548-8C18-4AAF-9E21-E7E755765688}"/>
    <dgm:cxn modelId="{946D6B99-0CDB-4D0C-9BF2-60342951D0B3}" type="presOf" srcId="{67AA25C4-6EAB-4F73-A14D-83AB21D2B48B}" destId="{B8BC75BE-91AB-4A6C-BCAE-25BD12B94661}" srcOrd="0" destOrd="0" presId="urn:microsoft.com/office/officeart/2018/2/layout/IconCircleList"/>
    <dgm:cxn modelId="{3AF7BC99-0133-4456-BD1A-1E906582925C}" srcId="{69845638-AF34-476D-8B1E-72DA70B054C3}" destId="{B6A595FC-4F43-4A2C-8815-F2523FC13276}" srcOrd="1" destOrd="0" parTransId="{E2B0F0F1-7444-4DAC-90B2-56CE1A6CDBCA}" sibTransId="{94B23134-C8F0-4CBF-89EA-7779304BEEDC}"/>
    <dgm:cxn modelId="{287C55D4-23A5-4FF0-8F40-1DA2A3800E7E}" type="presOf" srcId="{14D43548-8C18-4AAF-9E21-E7E755765688}" destId="{D437CA60-2F98-426B-A963-8ED58C764885}" srcOrd="0" destOrd="0" presId="urn:microsoft.com/office/officeart/2018/2/layout/IconCircleList"/>
    <dgm:cxn modelId="{B30F15FC-EA4D-4728-8A54-E750C8111670}" type="presOf" srcId="{69845638-AF34-476D-8B1E-72DA70B054C3}" destId="{50E776E6-DC9E-4062-BF30-DE02FCC1B32A}" srcOrd="0" destOrd="0" presId="urn:microsoft.com/office/officeart/2018/2/layout/IconCircleList"/>
    <dgm:cxn modelId="{1FF8EB19-473D-4D0A-8B63-A731C4B0F8EE}" type="presParOf" srcId="{50E776E6-DC9E-4062-BF30-DE02FCC1B32A}" destId="{B1BC9062-C448-470D-8A78-F302742F9FD1}" srcOrd="0" destOrd="0" presId="urn:microsoft.com/office/officeart/2018/2/layout/IconCircleList"/>
    <dgm:cxn modelId="{021043F3-9436-4E4A-A40D-14195672C9E7}" type="presParOf" srcId="{B1BC9062-C448-470D-8A78-F302742F9FD1}" destId="{A6DCC992-87A2-4031-8B07-E8FDE0FD09CD}" srcOrd="0" destOrd="0" presId="urn:microsoft.com/office/officeart/2018/2/layout/IconCircleList"/>
    <dgm:cxn modelId="{BAAF08C9-EF58-4FA2-8C26-39B9A7736529}" type="presParOf" srcId="{A6DCC992-87A2-4031-8B07-E8FDE0FD09CD}" destId="{FE56B6DF-2D5F-44A3-A689-92CB4B8B36CC}" srcOrd="0" destOrd="0" presId="urn:microsoft.com/office/officeart/2018/2/layout/IconCircleList"/>
    <dgm:cxn modelId="{6001ABB7-4730-49EC-A984-952C51500A7B}" type="presParOf" srcId="{A6DCC992-87A2-4031-8B07-E8FDE0FD09CD}" destId="{A7729787-35E6-4F97-929C-7AC221956E05}" srcOrd="1" destOrd="0" presId="urn:microsoft.com/office/officeart/2018/2/layout/IconCircleList"/>
    <dgm:cxn modelId="{55BE4865-A53B-4E15-A3F5-7B78494B27BC}" type="presParOf" srcId="{A6DCC992-87A2-4031-8B07-E8FDE0FD09CD}" destId="{AD4061D0-3B72-4F51-9779-C571E67271AB}" srcOrd="2" destOrd="0" presId="urn:microsoft.com/office/officeart/2018/2/layout/IconCircleList"/>
    <dgm:cxn modelId="{2BEEE959-0902-4F82-B175-65DAAAA5B027}" type="presParOf" srcId="{A6DCC992-87A2-4031-8B07-E8FDE0FD09CD}" destId="{B8BC75BE-91AB-4A6C-BCAE-25BD12B94661}" srcOrd="3" destOrd="0" presId="urn:microsoft.com/office/officeart/2018/2/layout/IconCircleList"/>
    <dgm:cxn modelId="{8838F78A-3267-4E5B-9054-4D93FAF360EB}" type="presParOf" srcId="{B1BC9062-C448-470D-8A78-F302742F9FD1}" destId="{D437CA60-2F98-426B-A963-8ED58C764885}" srcOrd="1" destOrd="0" presId="urn:microsoft.com/office/officeart/2018/2/layout/IconCircleList"/>
    <dgm:cxn modelId="{69465478-1B50-4CBD-9015-CE3C14E13F68}" type="presParOf" srcId="{B1BC9062-C448-470D-8A78-F302742F9FD1}" destId="{3659EE88-BF27-429D-921F-2C0517458BA3}" srcOrd="2" destOrd="0" presId="urn:microsoft.com/office/officeart/2018/2/layout/IconCircleList"/>
    <dgm:cxn modelId="{A0C5D5C9-ED07-434A-9C6C-2773AD5C7DBD}" type="presParOf" srcId="{3659EE88-BF27-429D-921F-2C0517458BA3}" destId="{89C6CC81-E591-4AA4-B63F-321FDB49D518}" srcOrd="0" destOrd="0" presId="urn:microsoft.com/office/officeart/2018/2/layout/IconCircleList"/>
    <dgm:cxn modelId="{CF802CA5-F117-4424-82F1-61BC4A0954D4}" type="presParOf" srcId="{3659EE88-BF27-429D-921F-2C0517458BA3}" destId="{F04C9727-10A3-495C-A03D-8FEB9AA5DF44}" srcOrd="1" destOrd="0" presId="urn:microsoft.com/office/officeart/2018/2/layout/IconCircleList"/>
    <dgm:cxn modelId="{C33F06C3-C3B4-4098-9718-6D3BCAEF9372}" type="presParOf" srcId="{3659EE88-BF27-429D-921F-2C0517458BA3}" destId="{13EEEB82-A810-462E-945B-CB8D1CD7CD85}" srcOrd="2" destOrd="0" presId="urn:microsoft.com/office/officeart/2018/2/layout/IconCircleList"/>
    <dgm:cxn modelId="{5B0D2D29-B54E-4428-A6AB-72BF4F34B300}" type="presParOf" srcId="{3659EE88-BF27-429D-921F-2C0517458BA3}" destId="{9411088F-86AD-4936-9A22-0AD0D8E36E2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D2258-4C3C-47C5-A978-5487C6135731}">
      <dsp:nvSpPr>
        <dsp:cNvPr id="0" name=""/>
        <dsp:cNvSpPr/>
      </dsp:nvSpPr>
      <dsp:spPr>
        <a:xfrm>
          <a:off x="0" y="2885"/>
          <a:ext cx="10874826" cy="614591"/>
        </a:xfrm>
        <a:prstGeom prst="roundRect">
          <a:avLst>
            <a:gd name="adj" fmla="val 10000"/>
          </a:avLst>
        </a:prstGeom>
        <a:solidFill>
          <a:schemeClr val="accent6">
            <a:lumMod val="60000"/>
            <a:lumOff val="40000"/>
          </a:schemeClr>
        </a:solidFill>
        <a:ln>
          <a:solidFill>
            <a:schemeClr val="accent6">
              <a:lumMod val="40000"/>
              <a:lumOff val="60000"/>
            </a:schemeClr>
          </a:solidFill>
        </a:ln>
        <a:effectLst/>
      </dsp:spPr>
      <dsp:style>
        <a:lnRef idx="0">
          <a:scrgbClr r="0" g="0" b="0"/>
        </a:lnRef>
        <a:fillRef idx="1">
          <a:scrgbClr r="0" g="0" b="0"/>
        </a:fillRef>
        <a:effectRef idx="0">
          <a:scrgbClr r="0" g="0" b="0"/>
        </a:effectRef>
        <a:fontRef idx="minor"/>
      </dsp:style>
    </dsp:sp>
    <dsp:sp modelId="{F486D46B-7359-4F4C-AB3D-45BA506FBC1E}">
      <dsp:nvSpPr>
        <dsp:cNvPr id="0" name=""/>
        <dsp:cNvSpPr/>
      </dsp:nvSpPr>
      <dsp:spPr>
        <a:xfrm>
          <a:off x="185913" y="141168"/>
          <a:ext cx="338025" cy="3380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AA17B4-1668-463F-94D1-57DF7C96DF04}">
      <dsp:nvSpPr>
        <dsp:cNvPr id="0" name=""/>
        <dsp:cNvSpPr/>
      </dsp:nvSpPr>
      <dsp:spPr>
        <a:xfrm>
          <a:off x="709853" y="2885"/>
          <a:ext cx="10164972" cy="614591"/>
        </a:xfrm>
        <a:prstGeom prst="rect">
          <a:avLst/>
        </a:prstGeom>
        <a:solidFill>
          <a:schemeClr val="accent6">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65044" tIns="65044" rIns="65044" bIns="65044" numCol="1" spcCol="1270" anchor="ctr" anchorCtr="0">
          <a:noAutofit/>
        </a:bodyPr>
        <a:lstStyle/>
        <a:p>
          <a:pPr marL="0" lvl="0" indent="0" algn="l" defTabSz="666750">
            <a:lnSpc>
              <a:spcPct val="100000"/>
            </a:lnSpc>
            <a:spcBef>
              <a:spcPct val="0"/>
            </a:spcBef>
            <a:spcAft>
              <a:spcPct val="35000"/>
            </a:spcAft>
            <a:buNone/>
          </a:pPr>
          <a:r>
            <a:rPr lang="en-GB" sz="1500" kern="1200" noProof="0"/>
            <a:t>Mandating the use of European Sustainability Reporting Standards (ESRS) developed by EFRAG and adopted by the EC via delegated acts - comprehensive coverage of sustainability matters: E, S &amp; G</a:t>
          </a:r>
        </a:p>
      </dsp:txBody>
      <dsp:txXfrm>
        <a:off x="709853" y="2885"/>
        <a:ext cx="10164972" cy="614591"/>
      </dsp:txXfrm>
    </dsp:sp>
    <dsp:sp modelId="{0E827A81-B076-413D-86EF-090DA841A01F}">
      <dsp:nvSpPr>
        <dsp:cNvPr id="0" name=""/>
        <dsp:cNvSpPr/>
      </dsp:nvSpPr>
      <dsp:spPr>
        <a:xfrm>
          <a:off x="0" y="771124"/>
          <a:ext cx="10874826" cy="614591"/>
        </a:xfrm>
        <a:prstGeom prst="roundRect">
          <a:avLst>
            <a:gd name="adj" fmla="val 1000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 modelId="{B27267BD-CE8D-464A-BB90-A1B95E4DD25D}">
      <dsp:nvSpPr>
        <dsp:cNvPr id="0" name=""/>
        <dsp:cNvSpPr/>
      </dsp:nvSpPr>
      <dsp:spPr>
        <a:xfrm>
          <a:off x="185913" y="909407"/>
          <a:ext cx="338025" cy="3380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931FA8-769F-4E40-85F4-6F5B2E7A8A3C}">
      <dsp:nvSpPr>
        <dsp:cNvPr id="0" name=""/>
        <dsp:cNvSpPr/>
      </dsp:nvSpPr>
      <dsp:spPr>
        <a:xfrm>
          <a:off x="709853" y="771124"/>
          <a:ext cx="10164972" cy="614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044" tIns="65044" rIns="65044" bIns="65044" numCol="1" spcCol="1270" anchor="ctr" anchorCtr="0">
          <a:noAutofit/>
        </a:bodyPr>
        <a:lstStyle/>
        <a:p>
          <a:pPr marL="0" lvl="0" indent="0" algn="l" defTabSz="666750">
            <a:lnSpc>
              <a:spcPct val="100000"/>
            </a:lnSpc>
            <a:spcBef>
              <a:spcPct val="0"/>
            </a:spcBef>
            <a:spcAft>
              <a:spcPct val="35000"/>
            </a:spcAft>
            <a:buNone/>
          </a:pPr>
          <a:r>
            <a:rPr lang="fr-BE" sz="1500" kern="1200"/>
            <a:t>A key concept: double materiality (impacts and financial risks/opportunities)</a:t>
          </a:r>
          <a:endParaRPr lang="en-US" sz="1500" kern="1200"/>
        </a:p>
      </dsp:txBody>
      <dsp:txXfrm>
        <a:off x="709853" y="771124"/>
        <a:ext cx="10164972" cy="614591"/>
      </dsp:txXfrm>
    </dsp:sp>
    <dsp:sp modelId="{EE9ABF06-673F-4622-8729-8C2C00E149E0}">
      <dsp:nvSpPr>
        <dsp:cNvPr id="0" name=""/>
        <dsp:cNvSpPr/>
      </dsp:nvSpPr>
      <dsp:spPr>
        <a:xfrm>
          <a:off x="0" y="1539363"/>
          <a:ext cx="10874826" cy="614591"/>
        </a:xfrm>
        <a:prstGeom prst="roundRect">
          <a:avLst>
            <a:gd name="adj" fmla="val 1000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 modelId="{678156C9-C92F-431D-85BB-9068EB856A00}">
      <dsp:nvSpPr>
        <dsp:cNvPr id="0" name=""/>
        <dsp:cNvSpPr/>
      </dsp:nvSpPr>
      <dsp:spPr>
        <a:xfrm>
          <a:off x="185913" y="1677646"/>
          <a:ext cx="338025" cy="3380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ED2F54-15ED-4621-BD07-1066A31A6D89}">
      <dsp:nvSpPr>
        <dsp:cNvPr id="0" name=""/>
        <dsp:cNvSpPr/>
      </dsp:nvSpPr>
      <dsp:spPr>
        <a:xfrm>
          <a:off x="709853" y="1539363"/>
          <a:ext cx="10164972" cy="614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044" tIns="65044" rIns="65044" bIns="65044" numCol="1" spcCol="1270" anchor="ctr" anchorCtr="0">
          <a:noAutofit/>
        </a:bodyPr>
        <a:lstStyle/>
        <a:p>
          <a:pPr marL="0" lvl="0" indent="0" algn="l" defTabSz="666750">
            <a:lnSpc>
              <a:spcPct val="100000"/>
            </a:lnSpc>
            <a:spcBef>
              <a:spcPct val="0"/>
            </a:spcBef>
            <a:spcAft>
              <a:spcPct val="35000"/>
            </a:spcAft>
            <a:buNone/>
          </a:pPr>
          <a:r>
            <a:rPr lang="fr-BE" sz="1500" kern="1200"/>
            <a:t>Location and timing of reporting: in the management report, i.e., at the same time as financial statements</a:t>
          </a:r>
          <a:endParaRPr lang="en-US" sz="1500" kern="1200"/>
        </a:p>
      </dsp:txBody>
      <dsp:txXfrm>
        <a:off x="709853" y="1539363"/>
        <a:ext cx="10164972" cy="614591"/>
      </dsp:txXfrm>
    </dsp:sp>
    <dsp:sp modelId="{65E8D21F-D5AB-4703-87BD-D4AC9F03F75C}">
      <dsp:nvSpPr>
        <dsp:cNvPr id="0" name=""/>
        <dsp:cNvSpPr/>
      </dsp:nvSpPr>
      <dsp:spPr>
        <a:xfrm>
          <a:off x="0" y="2307603"/>
          <a:ext cx="10874826" cy="614591"/>
        </a:xfrm>
        <a:prstGeom prst="roundRect">
          <a:avLst>
            <a:gd name="adj" fmla="val 1000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 modelId="{4AAFBEB4-DFA6-4429-AF46-D701B1E5B48D}">
      <dsp:nvSpPr>
        <dsp:cNvPr id="0" name=""/>
        <dsp:cNvSpPr/>
      </dsp:nvSpPr>
      <dsp:spPr>
        <a:xfrm>
          <a:off x="185913" y="2445886"/>
          <a:ext cx="338025" cy="3380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13BC31-D28E-4D73-8BB5-89C530277129}">
      <dsp:nvSpPr>
        <dsp:cNvPr id="0" name=""/>
        <dsp:cNvSpPr/>
      </dsp:nvSpPr>
      <dsp:spPr>
        <a:xfrm>
          <a:off x="709853" y="2307603"/>
          <a:ext cx="10164972" cy="614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044" tIns="65044" rIns="65044" bIns="65044" numCol="1" spcCol="1270" anchor="ctr" anchorCtr="0">
          <a:noAutofit/>
        </a:bodyPr>
        <a:lstStyle/>
        <a:p>
          <a:pPr marL="0" lvl="0" indent="0" algn="l" defTabSz="666750">
            <a:lnSpc>
              <a:spcPct val="100000"/>
            </a:lnSpc>
            <a:spcBef>
              <a:spcPct val="0"/>
            </a:spcBef>
            <a:spcAft>
              <a:spcPct val="35000"/>
            </a:spcAft>
            <a:buNone/>
          </a:pPr>
          <a:r>
            <a:rPr lang="fr-BE" sz="1500" kern="1200"/>
            <a:t>Mandatory limited assurance to start with, moving to reasonable assurance by the end of the decade</a:t>
          </a:r>
          <a:endParaRPr lang="en-US" sz="1500" kern="1200"/>
        </a:p>
      </dsp:txBody>
      <dsp:txXfrm>
        <a:off x="709853" y="2307603"/>
        <a:ext cx="10164972" cy="614591"/>
      </dsp:txXfrm>
    </dsp:sp>
    <dsp:sp modelId="{491F5E97-9062-4F24-9590-3995AF01E875}">
      <dsp:nvSpPr>
        <dsp:cNvPr id="0" name=""/>
        <dsp:cNvSpPr/>
      </dsp:nvSpPr>
      <dsp:spPr>
        <a:xfrm>
          <a:off x="0" y="3075842"/>
          <a:ext cx="10874826" cy="614591"/>
        </a:xfrm>
        <a:prstGeom prst="roundRect">
          <a:avLst>
            <a:gd name="adj" fmla="val 1000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 modelId="{B10A5851-17A1-477F-A6D3-810B0AE19048}">
      <dsp:nvSpPr>
        <dsp:cNvPr id="0" name=""/>
        <dsp:cNvSpPr/>
      </dsp:nvSpPr>
      <dsp:spPr>
        <a:xfrm>
          <a:off x="185913" y="3214125"/>
          <a:ext cx="338025" cy="33802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917746-58A1-411C-AC68-4FF4FDC7B4D5}">
      <dsp:nvSpPr>
        <dsp:cNvPr id="0" name=""/>
        <dsp:cNvSpPr/>
      </dsp:nvSpPr>
      <dsp:spPr>
        <a:xfrm>
          <a:off x="709853" y="3075842"/>
          <a:ext cx="10164972" cy="614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044" tIns="65044" rIns="65044" bIns="65044" numCol="1" spcCol="1270" anchor="ctr" anchorCtr="0">
          <a:noAutofit/>
        </a:bodyPr>
        <a:lstStyle/>
        <a:p>
          <a:pPr marL="0" lvl="0" indent="0" algn="l" defTabSz="666750">
            <a:lnSpc>
              <a:spcPct val="100000"/>
            </a:lnSpc>
            <a:spcBef>
              <a:spcPct val="0"/>
            </a:spcBef>
            <a:spcAft>
              <a:spcPct val="35000"/>
            </a:spcAft>
            <a:buNone/>
          </a:pPr>
          <a:r>
            <a:rPr lang="fr-BE" sz="1500" kern="1200"/>
            <a:t>Both human and machine-readable using European Single Electronic Format (ESEF) from 2025/2025 (timing to be confirmed) – EFRAG tasked to develop the draft XBRL taxonomy </a:t>
          </a:r>
          <a:endParaRPr lang="en-US" sz="1500" kern="1200"/>
        </a:p>
      </dsp:txBody>
      <dsp:txXfrm>
        <a:off x="709853" y="3075842"/>
        <a:ext cx="10164972" cy="6145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56B6DF-2D5F-44A3-A689-92CB4B8B36CC}">
      <dsp:nvSpPr>
        <dsp:cNvPr id="0" name=""/>
        <dsp:cNvSpPr/>
      </dsp:nvSpPr>
      <dsp:spPr>
        <a:xfrm>
          <a:off x="240616" y="1490989"/>
          <a:ext cx="1335915" cy="1335915"/>
        </a:xfrm>
        <a:prstGeom prst="ellipse">
          <a:avLst/>
        </a:prstGeom>
        <a:solidFill>
          <a:schemeClr val="accent6"/>
        </a:solidFill>
        <a:ln>
          <a:noFill/>
        </a:ln>
        <a:effectLst/>
      </dsp:spPr>
      <dsp:style>
        <a:lnRef idx="0">
          <a:scrgbClr r="0" g="0" b="0"/>
        </a:lnRef>
        <a:fillRef idx="1">
          <a:scrgbClr r="0" g="0" b="0"/>
        </a:fillRef>
        <a:effectRef idx="0">
          <a:scrgbClr r="0" g="0" b="0"/>
        </a:effectRef>
        <a:fontRef idx="minor"/>
      </dsp:style>
    </dsp:sp>
    <dsp:sp modelId="{A7729787-35E6-4F97-929C-7AC221956E05}">
      <dsp:nvSpPr>
        <dsp:cNvPr id="0" name=""/>
        <dsp:cNvSpPr/>
      </dsp:nvSpPr>
      <dsp:spPr>
        <a:xfrm>
          <a:off x="502299" y="1811580"/>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BC75BE-91AB-4A6C-BCAE-25BD12B94661}">
      <dsp:nvSpPr>
        <dsp:cNvPr id="0" name=""/>
        <dsp:cNvSpPr/>
      </dsp:nvSpPr>
      <dsp:spPr>
        <a:xfrm>
          <a:off x="1843933" y="1981189"/>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noProof="0" dirty="0">
              <a:latin typeface="+mj-lt"/>
              <a:cs typeface="Arial" panose="020B0604020202020204" pitchFamily="34" charset="0"/>
            </a:rPr>
            <a:t>Sustainability statements shall reflect </a:t>
          </a:r>
          <a:r>
            <a:rPr lang="en-GB" sz="2000" b="1" kern="1200" noProof="0" dirty="0">
              <a:latin typeface="+mj-lt"/>
              <a:cs typeface="Arial" panose="020B0604020202020204" pitchFamily="34" charset="0"/>
            </a:rPr>
            <a:t>all material </a:t>
          </a:r>
          <a:r>
            <a:rPr lang="en-GB" sz="2000" kern="1200" noProof="0" dirty="0">
              <a:latin typeface="+mj-lt"/>
              <a:cs typeface="Arial" panose="020B0604020202020204" pitchFamily="34" charset="0"/>
            </a:rPr>
            <a:t>impacts, risks and opportunities (IROs): under an objective approach with thresholds. Thus, not all sector agnostic standards may be applicable to an undertaking. </a:t>
          </a:r>
        </a:p>
      </dsp:txBody>
      <dsp:txXfrm>
        <a:off x="1843933" y="1981189"/>
        <a:ext cx="3148942" cy="1335915"/>
      </dsp:txXfrm>
    </dsp:sp>
    <dsp:sp modelId="{89C6CC81-E591-4AA4-B63F-321FDB49D518}">
      <dsp:nvSpPr>
        <dsp:cNvPr id="0" name=""/>
        <dsp:cNvSpPr/>
      </dsp:nvSpPr>
      <dsp:spPr>
        <a:xfrm>
          <a:off x="5532139" y="1533364"/>
          <a:ext cx="1335915" cy="1335915"/>
        </a:xfrm>
        <a:prstGeom prst="ellipse">
          <a:avLst/>
        </a:prstGeom>
        <a:solidFill>
          <a:schemeClr val="accent6"/>
        </a:solidFill>
        <a:ln>
          <a:noFill/>
        </a:ln>
        <a:effectLst/>
      </dsp:spPr>
      <dsp:style>
        <a:lnRef idx="0">
          <a:scrgbClr r="0" g="0" b="0"/>
        </a:lnRef>
        <a:fillRef idx="1">
          <a:scrgbClr r="0" g="0" b="0"/>
        </a:fillRef>
        <a:effectRef idx="0">
          <a:scrgbClr r="0" g="0" b="0"/>
        </a:effectRef>
        <a:fontRef idx="minor"/>
      </dsp:style>
    </dsp:sp>
    <dsp:sp modelId="{F04C9727-10A3-495C-A03D-8FEB9AA5DF44}">
      <dsp:nvSpPr>
        <dsp:cNvPr id="0" name=""/>
        <dsp:cNvSpPr/>
      </dsp:nvSpPr>
      <dsp:spPr>
        <a:xfrm>
          <a:off x="5828883" y="1796029"/>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11088F-86AD-4936-9A22-0AD0D8E36E25}">
      <dsp:nvSpPr>
        <dsp:cNvPr id="0" name=""/>
        <dsp:cNvSpPr/>
      </dsp:nvSpPr>
      <dsp:spPr>
        <a:xfrm>
          <a:off x="7154322" y="1792651"/>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noProof="0" dirty="0">
              <a:latin typeface="+mj-lt"/>
              <a:cs typeface="Arial" panose="020B0604020202020204" pitchFamily="34" charset="0"/>
            </a:rPr>
            <a:t>Reporting entity to implement a </a:t>
          </a:r>
          <a:r>
            <a:rPr lang="en-GB" sz="2000" b="1" kern="1200" noProof="0" dirty="0">
              <a:latin typeface="+mj-lt"/>
              <a:cs typeface="Arial" panose="020B0604020202020204" pitchFamily="34" charset="0"/>
            </a:rPr>
            <a:t>rigorous materiality assessment process </a:t>
          </a:r>
          <a:r>
            <a:rPr lang="en-GB" sz="2000" kern="1200" noProof="0" dirty="0">
              <a:latin typeface="+mj-lt"/>
              <a:cs typeface="Arial" panose="020B0604020202020204" pitchFamily="34" charset="0"/>
            </a:rPr>
            <a:t>to determine material IROs (</a:t>
          </a:r>
          <a:r>
            <a:rPr lang="en-GB" sz="2000" kern="1200" noProof="0" dirty="0" err="1">
              <a:latin typeface="+mj-lt"/>
              <a:cs typeface="Arial" panose="020B0604020202020204" pitchFamily="34" charset="0"/>
            </a:rPr>
            <a:t>inc</a:t>
          </a:r>
          <a:r>
            <a:rPr lang="en-GB" sz="2000" kern="1200" noProof="0" dirty="0">
              <a:latin typeface="+mj-lt"/>
              <a:cs typeface="Arial" panose="020B0604020202020204" pitchFamily="34" charset="0"/>
            </a:rPr>
            <a:t> understanding of its value chain). This will be subject to audit.</a:t>
          </a:r>
        </a:p>
      </dsp:txBody>
      <dsp:txXfrm>
        <a:off x="7154322" y="1792651"/>
        <a:ext cx="3148942" cy="133591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564E988-C751-4D75-B895-B8B02E41FB6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a:extLst>
              <a:ext uri="{FF2B5EF4-FFF2-40B4-BE49-F238E27FC236}">
                <a16:creationId xmlns:a16="http://schemas.microsoft.com/office/drawing/2014/main" id="{EBC76C0F-0F23-4BE5-82D4-D4FC329C23E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624AE9-4210-4FA6-A99F-AB973E0AE3CD}" type="datetimeFigureOut">
              <a:rPr lang="LID4096" smtClean="0"/>
              <a:t>04/03/2024</a:t>
            </a:fld>
            <a:endParaRPr lang="LID4096"/>
          </a:p>
        </p:txBody>
      </p:sp>
      <p:sp>
        <p:nvSpPr>
          <p:cNvPr id="4" name="Footer Placeholder 3">
            <a:extLst>
              <a:ext uri="{FF2B5EF4-FFF2-40B4-BE49-F238E27FC236}">
                <a16:creationId xmlns:a16="http://schemas.microsoft.com/office/drawing/2014/main" id="{A9F7E4A1-124A-4569-8361-C158EFF085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5" name="Slide Number Placeholder 4">
            <a:extLst>
              <a:ext uri="{FF2B5EF4-FFF2-40B4-BE49-F238E27FC236}">
                <a16:creationId xmlns:a16="http://schemas.microsoft.com/office/drawing/2014/main" id="{CC4AFD66-B33D-4A5C-8E72-7C169D422A5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5649F79-0757-4DC7-9DED-F17B84222964}" type="slidenum">
              <a:rPr lang="LID4096" smtClean="0"/>
              <a:t>‹#›</a:t>
            </a:fld>
            <a:endParaRPr lang="LID4096"/>
          </a:p>
        </p:txBody>
      </p:sp>
    </p:spTree>
    <p:extLst>
      <p:ext uri="{BB962C8B-B14F-4D97-AF65-F5344CB8AC3E}">
        <p14:creationId xmlns:p14="http://schemas.microsoft.com/office/powerpoint/2010/main" val="919112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D1018-03D1-4535-8361-D6105FD73282}" type="datetimeFigureOut">
              <a:rPr lang="de-DE" smtClean="0"/>
              <a:t>03.04.2024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95E809-B12E-4D52-85C8-56740693A920}" type="slidenum">
              <a:rPr lang="de-DE" smtClean="0"/>
              <a:t>‹#›</a:t>
            </a:fld>
            <a:endParaRPr lang="de-DE"/>
          </a:p>
        </p:txBody>
      </p:sp>
    </p:spTree>
    <p:extLst>
      <p:ext uri="{BB962C8B-B14F-4D97-AF65-F5344CB8AC3E}">
        <p14:creationId xmlns:p14="http://schemas.microsoft.com/office/powerpoint/2010/main" val="12737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0F95E809-B12E-4D52-85C8-56740693A920}" type="slidenum">
              <a:rPr lang="de-DE" smtClean="0"/>
              <a:t>1</a:t>
            </a:fld>
            <a:endParaRPr lang="de-DE"/>
          </a:p>
        </p:txBody>
      </p:sp>
    </p:spTree>
    <p:extLst>
      <p:ext uri="{BB962C8B-B14F-4D97-AF65-F5344CB8AC3E}">
        <p14:creationId xmlns:p14="http://schemas.microsoft.com/office/powerpoint/2010/main" val="3222885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0F95E809-B12E-4D52-85C8-56740693A920}" type="slidenum">
              <a:rPr lang="de-DE" smtClean="0"/>
              <a:t>3</a:t>
            </a:fld>
            <a:endParaRPr lang="de-DE"/>
          </a:p>
        </p:txBody>
      </p:sp>
    </p:spTree>
    <p:extLst>
      <p:ext uri="{BB962C8B-B14F-4D97-AF65-F5344CB8AC3E}">
        <p14:creationId xmlns:p14="http://schemas.microsoft.com/office/powerpoint/2010/main" val="1855331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0F95E809-B12E-4D52-85C8-56740693A920}" type="slidenum">
              <a:rPr lang="de-DE" smtClean="0"/>
              <a:t>5</a:t>
            </a:fld>
            <a:endParaRPr lang="de-DE"/>
          </a:p>
        </p:txBody>
      </p:sp>
    </p:spTree>
    <p:extLst>
      <p:ext uri="{BB962C8B-B14F-4D97-AF65-F5344CB8AC3E}">
        <p14:creationId xmlns:p14="http://schemas.microsoft.com/office/powerpoint/2010/main" val="2230967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8" name="Rectángulo 19">
            <a:extLst>
              <a:ext uri="{FF2B5EF4-FFF2-40B4-BE49-F238E27FC236}">
                <a16:creationId xmlns:a16="http://schemas.microsoft.com/office/drawing/2014/main" id="{7B934F25-2F61-42EA-B99D-CA07334703EE}"/>
              </a:ext>
            </a:extLst>
          </p:cNvPr>
          <p:cNvSpPr/>
          <p:nvPr userDrawn="1"/>
        </p:nvSpPr>
        <p:spPr>
          <a:xfrm rot="16200000">
            <a:off x="10905310" y="5570012"/>
            <a:ext cx="2172369" cy="401842"/>
          </a:xfrm>
          <a:prstGeom prst="rect">
            <a:avLst/>
          </a:prstGeom>
          <a:solidFill>
            <a:srgbClr val="FFDD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5">
            <a:extLst>
              <a:ext uri="{FF2B5EF4-FFF2-40B4-BE49-F238E27FC236}">
                <a16:creationId xmlns:a16="http://schemas.microsoft.com/office/drawing/2014/main" id="{45254D9E-FC92-43C5-9137-54230CE40235}"/>
              </a:ext>
            </a:extLst>
          </p:cNvPr>
          <p:cNvSpPr/>
          <p:nvPr userDrawn="1"/>
        </p:nvSpPr>
        <p:spPr>
          <a:xfrm rot="5400000">
            <a:off x="9662413" y="4329485"/>
            <a:ext cx="282896" cy="4774137"/>
          </a:xfrm>
          <a:prstGeom prst="rect">
            <a:avLst/>
          </a:prstGeom>
          <a:solidFill>
            <a:srgbClr val="00168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3784A04-0BBC-44B2-9970-95018035239C}"/>
              </a:ext>
            </a:extLst>
          </p:cNvPr>
          <p:cNvSpPr/>
          <p:nvPr userDrawn="1"/>
        </p:nvSpPr>
        <p:spPr>
          <a:xfrm rot="5400000">
            <a:off x="8077846" y="2455589"/>
            <a:ext cx="501842" cy="7738256"/>
          </a:xfrm>
          <a:prstGeom prst="rect">
            <a:avLst/>
          </a:prstGeom>
          <a:solidFill>
            <a:srgbClr val="0182C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9" name="Rectángulo 28">
            <a:extLst>
              <a:ext uri="{FF2B5EF4-FFF2-40B4-BE49-F238E27FC236}">
                <a16:creationId xmlns:a16="http://schemas.microsoft.com/office/drawing/2014/main" id="{5DFC9359-4189-443E-86BF-6D1405970C23}"/>
              </a:ext>
            </a:extLst>
          </p:cNvPr>
          <p:cNvSpPr>
            <a:spLocks noChangeAspect="1"/>
          </p:cNvSpPr>
          <p:nvPr userDrawn="1"/>
        </p:nvSpPr>
        <p:spPr>
          <a:xfrm>
            <a:off x="11785093" y="4115818"/>
            <a:ext cx="406334" cy="568930"/>
          </a:xfrm>
          <a:prstGeom prst="rect">
            <a:avLst/>
          </a:prstGeom>
          <a:solidFill>
            <a:srgbClr val="80B6E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0" name="Rectángulo 20">
            <a:extLst>
              <a:ext uri="{FF2B5EF4-FFF2-40B4-BE49-F238E27FC236}">
                <a16:creationId xmlns:a16="http://schemas.microsoft.com/office/drawing/2014/main" id="{C2815120-7BCE-4204-9617-476AB2516E32}"/>
              </a:ext>
            </a:extLst>
          </p:cNvPr>
          <p:cNvSpPr>
            <a:spLocks noChangeAspect="1"/>
          </p:cNvSpPr>
          <p:nvPr userDrawn="1"/>
        </p:nvSpPr>
        <p:spPr>
          <a:xfrm>
            <a:off x="11791238" y="0"/>
            <a:ext cx="401842" cy="409390"/>
          </a:xfrm>
          <a:prstGeom prst="rect">
            <a:avLst/>
          </a:prstGeom>
          <a:solidFill>
            <a:srgbClr val="0182C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1" name="Rectángulo 24">
            <a:extLst>
              <a:ext uri="{FF2B5EF4-FFF2-40B4-BE49-F238E27FC236}">
                <a16:creationId xmlns:a16="http://schemas.microsoft.com/office/drawing/2014/main" id="{0F6AE8DC-0102-4077-8B04-C4B276A5EC27}"/>
              </a:ext>
            </a:extLst>
          </p:cNvPr>
          <p:cNvSpPr/>
          <p:nvPr userDrawn="1"/>
        </p:nvSpPr>
        <p:spPr>
          <a:xfrm>
            <a:off x="11791237" y="401444"/>
            <a:ext cx="399600" cy="3714373"/>
          </a:xfrm>
          <a:prstGeom prst="rect">
            <a:avLst/>
          </a:prstGeom>
          <a:solidFill>
            <a:srgbClr val="3DCD2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590675" y="4244913"/>
            <a:ext cx="10006205" cy="1220879"/>
          </a:xfrm>
          <a:prstGeom prst="rect">
            <a:avLst/>
          </a:prstGeom>
        </p:spPr>
        <p:txBody>
          <a:bodyPr>
            <a:noAutofit/>
          </a:bodyPr>
          <a:lstStyle>
            <a:lvl1pPr>
              <a:defRPr sz="4000" b="1">
                <a:solidFill>
                  <a:srgbClr val="010F7B"/>
                </a:solidFill>
              </a:defRPr>
            </a:lvl1pPr>
          </a:lstStyle>
          <a:p>
            <a:r>
              <a:rPr lang="en-US" dirty="0"/>
              <a:t>Click to edit Master title style</a:t>
            </a:r>
            <a:endParaRPr lang="de-DE" dirty="0"/>
          </a:p>
        </p:txBody>
      </p:sp>
      <p:sp>
        <p:nvSpPr>
          <p:cNvPr id="20" name="Rectángulo 23">
            <a:extLst>
              <a:ext uri="{FF2B5EF4-FFF2-40B4-BE49-F238E27FC236}">
                <a16:creationId xmlns:a16="http://schemas.microsoft.com/office/drawing/2014/main" id="{25FF139A-8CE7-4BC0-9F94-291F3C0AFA31}"/>
              </a:ext>
            </a:extLst>
          </p:cNvPr>
          <p:cNvSpPr>
            <a:spLocks noChangeAspect="1"/>
          </p:cNvSpPr>
          <p:nvPr userDrawn="1"/>
        </p:nvSpPr>
        <p:spPr>
          <a:xfrm>
            <a:off x="-13743" y="-2835"/>
            <a:ext cx="399600" cy="399600"/>
          </a:xfrm>
          <a:prstGeom prst="rect">
            <a:avLst/>
          </a:prstGeom>
          <a:solidFill>
            <a:srgbClr val="00168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1" name="Rectángulo 21">
            <a:extLst>
              <a:ext uri="{FF2B5EF4-FFF2-40B4-BE49-F238E27FC236}">
                <a16:creationId xmlns:a16="http://schemas.microsoft.com/office/drawing/2014/main" id="{71A6A600-69A8-44FB-A49E-BF2F310A97D7}"/>
              </a:ext>
            </a:extLst>
          </p:cNvPr>
          <p:cNvSpPr>
            <a:spLocks noChangeAspect="1"/>
          </p:cNvSpPr>
          <p:nvPr userDrawn="1"/>
        </p:nvSpPr>
        <p:spPr>
          <a:xfrm>
            <a:off x="383220" y="-14788"/>
            <a:ext cx="400780" cy="399600"/>
          </a:xfrm>
          <a:prstGeom prst="rect">
            <a:avLst/>
          </a:prstGeom>
          <a:solidFill>
            <a:srgbClr val="FFDD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2" name="Rectángulo 30">
            <a:extLst>
              <a:ext uri="{FF2B5EF4-FFF2-40B4-BE49-F238E27FC236}">
                <a16:creationId xmlns:a16="http://schemas.microsoft.com/office/drawing/2014/main" id="{AB0CDEE9-B8FA-4DB3-8A49-34C3D3FAA163}"/>
              </a:ext>
            </a:extLst>
          </p:cNvPr>
          <p:cNvSpPr>
            <a:spLocks noChangeAspect="1"/>
          </p:cNvSpPr>
          <p:nvPr userDrawn="1"/>
        </p:nvSpPr>
        <p:spPr>
          <a:xfrm>
            <a:off x="-9940" y="392544"/>
            <a:ext cx="399082" cy="412526"/>
          </a:xfrm>
          <a:prstGeom prst="rect">
            <a:avLst/>
          </a:prstGeom>
          <a:solidFill>
            <a:srgbClr val="80B6E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3" name="Slide Number Placeholder 5">
            <a:extLst>
              <a:ext uri="{FF2B5EF4-FFF2-40B4-BE49-F238E27FC236}">
                <a16:creationId xmlns:a16="http://schemas.microsoft.com/office/drawing/2014/main" id="{E61A2667-760E-4BF6-9EAE-E4A57740095B}"/>
              </a:ext>
            </a:extLst>
          </p:cNvPr>
          <p:cNvSpPr txBox="1">
            <a:spLocks/>
          </p:cNvSpPr>
          <p:nvPr userDrawn="1"/>
        </p:nvSpPr>
        <p:spPr>
          <a:xfrm>
            <a:off x="11532092" y="6242723"/>
            <a:ext cx="452761" cy="276391"/>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23EC4BB-7236-47B5-B1CD-43302BE66065}" type="slidenum">
              <a:rPr lang="de-DE" sz="1400" kern="1200" smtClean="0">
                <a:solidFill>
                  <a:schemeClr val="bg1"/>
                </a:solidFill>
                <a:latin typeface="+mn-lt"/>
                <a:ea typeface="+mn-ea"/>
                <a:cs typeface="+mn-cs"/>
              </a:rPr>
              <a:pPr/>
              <a:t>‹#›</a:t>
            </a:fld>
            <a:endParaRPr lang="de-DE" sz="1400" kern="1200" dirty="0">
              <a:solidFill>
                <a:schemeClr val="bg1"/>
              </a:solidFill>
              <a:latin typeface="+mn-lt"/>
              <a:ea typeface="+mn-ea"/>
              <a:cs typeface="+mn-cs"/>
            </a:endParaRPr>
          </a:p>
        </p:txBody>
      </p:sp>
      <p:sp>
        <p:nvSpPr>
          <p:cNvPr id="25" name="TextBox 24">
            <a:extLst>
              <a:ext uri="{FF2B5EF4-FFF2-40B4-BE49-F238E27FC236}">
                <a16:creationId xmlns:a16="http://schemas.microsoft.com/office/drawing/2014/main" id="{E712E1B5-34D1-4264-8D68-32871AC0582C}"/>
              </a:ext>
            </a:extLst>
          </p:cNvPr>
          <p:cNvSpPr txBox="1"/>
          <p:nvPr userDrawn="1"/>
        </p:nvSpPr>
        <p:spPr>
          <a:xfrm>
            <a:off x="11184442" y="6215881"/>
            <a:ext cx="533608" cy="307777"/>
          </a:xfrm>
          <a:prstGeom prst="rect">
            <a:avLst/>
          </a:prstGeom>
          <a:noFill/>
        </p:spPr>
        <p:txBody>
          <a:bodyPr wrap="none" rtlCol="0">
            <a:spAutoFit/>
          </a:bodyPr>
          <a:lstStyle/>
          <a:p>
            <a:r>
              <a:rPr lang="de-DE" sz="1400" dirty="0">
                <a:solidFill>
                  <a:schemeClr val="bg1"/>
                </a:solidFill>
              </a:rPr>
              <a:t>Page</a:t>
            </a:r>
          </a:p>
        </p:txBody>
      </p:sp>
      <p:sp>
        <p:nvSpPr>
          <p:cNvPr id="27" name="TextBox 26">
            <a:extLst>
              <a:ext uri="{FF2B5EF4-FFF2-40B4-BE49-F238E27FC236}">
                <a16:creationId xmlns:a16="http://schemas.microsoft.com/office/drawing/2014/main" id="{75004824-51EA-475F-80F5-532F7B8BB4D7}"/>
              </a:ext>
            </a:extLst>
          </p:cNvPr>
          <p:cNvSpPr txBox="1"/>
          <p:nvPr userDrawn="1"/>
        </p:nvSpPr>
        <p:spPr>
          <a:xfrm>
            <a:off x="10982325" y="6608139"/>
            <a:ext cx="1200150" cy="246221"/>
          </a:xfrm>
          <a:prstGeom prst="rect">
            <a:avLst/>
          </a:prstGeom>
          <a:noFill/>
        </p:spPr>
        <p:txBody>
          <a:bodyPr wrap="square" rtlCol="0">
            <a:spAutoFit/>
          </a:bodyPr>
          <a:lstStyle/>
          <a:p>
            <a:r>
              <a:rPr lang="en-US" sz="1000" dirty="0">
                <a:solidFill>
                  <a:schemeClr val="bg1"/>
                </a:solidFill>
                <a:latin typeface="Arial" panose="020B0604020202020204" pitchFamily="34" charset="0"/>
                <a:cs typeface="Arial" panose="020B0604020202020204" pitchFamily="34" charset="0"/>
              </a:rPr>
              <a:t>© EFFAS 2023</a:t>
            </a:r>
          </a:p>
        </p:txBody>
      </p:sp>
      <p:sp>
        <p:nvSpPr>
          <p:cNvPr id="32" name="Fußzeilenplatzhalter 1">
            <a:extLst>
              <a:ext uri="{FF2B5EF4-FFF2-40B4-BE49-F238E27FC236}">
                <a16:creationId xmlns:a16="http://schemas.microsoft.com/office/drawing/2014/main" id="{92A9BA51-227B-4912-89A7-A0BE0C05641A}"/>
              </a:ext>
            </a:extLst>
          </p:cNvPr>
          <p:cNvSpPr>
            <a:spLocks noGrp="1"/>
          </p:cNvSpPr>
          <p:nvPr>
            <p:ph type="ftr" sz="quarter" idx="3"/>
          </p:nvPr>
        </p:nvSpPr>
        <p:spPr>
          <a:xfrm>
            <a:off x="4459640" y="6188709"/>
            <a:ext cx="6065380" cy="365125"/>
          </a:xfrm>
          <a:prstGeom prst="rect">
            <a:avLst/>
          </a:prstGeom>
        </p:spPr>
        <p:txBody>
          <a:bodyPr/>
          <a:lstStyle>
            <a:lvl1pPr>
              <a:defRPr sz="1400"/>
            </a:lvl1pPr>
          </a:lstStyle>
          <a:p>
            <a:r>
              <a:rPr lang="en-US">
                <a:solidFill>
                  <a:schemeClr val="bg1"/>
                </a:solidFill>
              </a:rPr>
              <a:t>Sustainability reporting in the EU </a:t>
            </a:r>
            <a:endParaRPr lang="de-DE" dirty="0">
              <a:solidFill>
                <a:schemeClr val="bg1"/>
              </a:solidFill>
            </a:endParaRPr>
          </a:p>
        </p:txBody>
      </p:sp>
      <p:cxnSp>
        <p:nvCxnSpPr>
          <p:cNvPr id="4" name="Gerader Verbinder 13">
            <a:extLst>
              <a:ext uri="{FF2B5EF4-FFF2-40B4-BE49-F238E27FC236}">
                <a16:creationId xmlns:a16="http://schemas.microsoft.com/office/drawing/2014/main" id="{6785333A-3ADA-D90C-F536-76C6BA54DF16}"/>
              </a:ext>
            </a:extLst>
          </p:cNvPr>
          <p:cNvCxnSpPr/>
          <p:nvPr userDrawn="1"/>
        </p:nvCxnSpPr>
        <p:spPr>
          <a:xfrm>
            <a:off x="628091" y="5475316"/>
            <a:ext cx="109687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Gerader Verbinder 13">
            <a:extLst>
              <a:ext uri="{FF2B5EF4-FFF2-40B4-BE49-F238E27FC236}">
                <a16:creationId xmlns:a16="http://schemas.microsoft.com/office/drawing/2014/main" id="{C3F35498-8B93-E159-E664-A579B3808C7E}"/>
              </a:ext>
            </a:extLst>
          </p:cNvPr>
          <p:cNvCxnSpPr/>
          <p:nvPr userDrawn="1"/>
        </p:nvCxnSpPr>
        <p:spPr>
          <a:xfrm>
            <a:off x="661236" y="4244913"/>
            <a:ext cx="10968789"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Imagen 5" descr="Logotipo&#10;&#10;Descripción generada automáticamente">
            <a:extLst>
              <a:ext uri="{FF2B5EF4-FFF2-40B4-BE49-F238E27FC236}">
                <a16:creationId xmlns:a16="http://schemas.microsoft.com/office/drawing/2014/main" id="{BF2DC551-C141-F0D8-63FB-1C3DACEDC1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616" y="6072654"/>
            <a:ext cx="3902899" cy="623540"/>
          </a:xfrm>
          <a:prstGeom prst="rect">
            <a:avLst/>
          </a:prstGeom>
        </p:spPr>
      </p:pic>
    </p:spTree>
    <p:extLst>
      <p:ext uri="{BB962C8B-B14F-4D97-AF65-F5344CB8AC3E}">
        <p14:creationId xmlns:p14="http://schemas.microsoft.com/office/powerpoint/2010/main" val="168170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65F0F-1E69-6D06-F0F2-E1C4CBF45081}"/>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92B376F9-9836-3867-1DA3-C8AF48AFA9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FC935BC2-E6D1-AEED-8BA5-127F238C05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AC182CF1-5A3E-251D-EE9D-A2A0BBE78DB4}"/>
              </a:ext>
            </a:extLst>
          </p:cNvPr>
          <p:cNvSpPr>
            <a:spLocks noGrp="1"/>
          </p:cNvSpPr>
          <p:nvPr>
            <p:ph type="dt" sz="half" idx="10"/>
          </p:nvPr>
        </p:nvSpPr>
        <p:spPr/>
        <p:txBody>
          <a:bodyPr/>
          <a:lstStyle/>
          <a:p>
            <a:endParaRPr lang="de-DE"/>
          </a:p>
        </p:txBody>
      </p:sp>
      <p:sp>
        <p:nvSpPr>
          <p:cNvPr id="6" name="Footer Placeholder 5">
            <a:extLst>
              <a:ext uri="{FF2B5EF4-FFF2-40B4-BE49-F238E27FC236}">
                <a16:creationId xmlns:a16="http://schemas.microsoft.com/office/drawing/2014/main" id="{22C8AD65-8E0A-0752-EADF-0AB309B2FCDD}"/>
              </a:ext>
            </a:extLst>
          </p:cNvPr>
          <p:cNvSpPr>
            <a:spLocks noGrp="1"/>
          </p:cNvSpPr>
          <p:nvPr>
            <p:ph type="ftr" sz="quarter" idx="11"/>
          </p:nvPr>
        </p:nvSpPr>
        <p:spPr/>
        <p:txBody>
          <a:bodyPr/>
          <a:lstStyle/>
          <a:p>
            <a:r>
              <a:rPr lang="en-US"/>
              <a:t>Sustainability reporting in the EU </a:t>
            </a:r>
            <a:endParaRPr lang="de-DE"/>
          </a:p>
        </p:txBody>
      </p:sp>
      <p:sp>
        <p:nvSpPr>
          <p:cNvPr id="7" name="Slide Number Placeholder 6">
            <a:extLst>
              <a:ext uri="{FF2B5EF4-FFF2-40B4-BE49-F238E27FC236}">
                <a16:creationId xmlns:a16="http://schemas.microsoft.com/office/drawing/2014/main" id="{F0C8D2CB-5F4C-C5D7-2AF9-87E889CF951F}"/>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4153396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C01EE-3E9F-FC8C-833A-ECFBCE846156}"/>
              </a:ext>
            </a:extLst>
          </p:cNvPr>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904818F2-B974-5AA9-B0D2-22A52EC119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CDF5B9-D9D7-FA0F-DEFC-749CE3526E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EDD5DA64-6FA6-5569-22D9-36D4382C65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24A1F6-E84F-0351-E889-AE3B13116C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D7DE0AAF-CF2F-3FEE-D28F-9484A280F98D}"/>
              </a:ext>
            </a:extLst>
          </p:cNvPr>
          <p:cNvSpPr>
            <a:spLocks noGrp="1"/>
          </p:cNvSpPr>
          <p:nvPr>
            <p:ph type="dt" sz="half" idx="10"/>
          </p:nvPr>
        </p:nvSpPr>
        <p:spPr/>
        <p:txBody>
          <a:bodyPr/>
          <a:lstStyle/>
          <a:p>
            <a:endParaRPr lang="de-DE"/>
          </a:p>
        </p:txBody>
      </p:sp>
      <p:sp>
        <p:nvSpPr>
          <p:cNvPr id="8" name="Footer Placeholder 7">
            <a:extLst>
              <a:ext uri="{FF2B5EF4-FFF2-40B4-BE49-F238E27FC236}">
                <a16:creationId xmlns:a16="http://schemas.microsoft.com/office/drawing/2014/main" id="{7E414743-2AD7-ADAA-F3B6-3A3C8B5D9615}"/>
              </a:ext>
            </a:extLst>
          </p:cNvPr>
          <p:cNvSpPr>
            <a:spLocks noGrp="1"/>
          </p:cNvSpPr>
          <p:nvPr>
            <p:ph type="ftr" sz="quarter" idx="11"/>
          </p:nvPr>
        </p:nvSpPr>
        <p:spPr/>
        <p:txBody>
          <a:bodyPr/>
          <a:lstStyle/>
          <a:p>
            <a:r>
              <a:rPr lang="en-US"/>
              <a:t>Sustainability reporting in the EU </a:t>
            </a:r>
            <a:endParaRPr lang="de-DE"/>
          </a:p>
        </p:txBody>
      </p:sp>
      <p:sp>
        <p:nvSpPr>
          <p:cNvPr id="9" name="Slide Number Placeholder 8">
            <a:extLst>
              <a:ext uri="{FF2B5EF4-FFF2-40B4-BE49-F238E27FC236}">
                <a16:creationId xmlns:a16="http://schemas.microsoft.com/office/drawing/2014/main" id="{7D69F55A-3197-2028-B0A3-AB0072C4CFBA}"/>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4042148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79033-5D84-D162-1A1B-EC5A6FC4D2A0}"/>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9AB7B34B-A62D-953F-3A62-1B10A96283D2}"/>
              </a:ext>
            </a:extLst>
          </p:cNvPr>
          <p:cNvSpPr>
            <a:spLocks noGrp="1"/>
          </p:cNvSpPr>
          <p:nvPr>
            <p:ph type="dt" sz="half" idx="10"/>
          </p:nvPr>
        </p:nvSpPr>
        <p:spPr/>
        <p:txBody>
          <a:bodyPr/>
          <a:lstStyle/>
          <a:p>
            <a:endParaRPr lang="de-DE"/>
          </a:p>
        </p:txBody>
      </p:sp>
      <p:sp>
        <p:nvSpPr>
          <p:cNvPr id="4" name="Footer Placeholder 3">
            <a:extLst>
              <a:ext uri="{FF2B5EF4-FFF2-40B4-BE49-F238E27FC236}">
                <a16:creationId xmlns:a16="http://schemas.microsoft.com/office/drawing/2014/main" id="{E0E83AAB-2D6B-8D36-81D9-955DC1B2E0DB}"/>
              </a:ext>
            </a:extLst>
          </p:cNvPr>
          <p:cNvSpPr>
            <a:spLocks noGrp="1"/>
          </p:cNvSpPr>
          <p:nvPr>
            <p:ph type="ftr" sz="quarter" idx="11"/>
          </p:nvPr>
        </p:nvSpPr>
        <p:spPr/>
        <p:txBody>
          <a:bodyPr/>
          <a:lstStyle/>
          <a:p>
            <a:r>
              <a:rPr lang="en-US"/>
              <a:t>Sustainability reporting in the EU </a:t>
            </a:r>
            <a:endParaRPr lang="de-DE"/>
          </a:p>
        </p:txBody>
      </p:sp>
      <p:sp>
        <p:nvSpPr>
          <p:cNvPr id="5" name="Slide Number Placeholder 4">
            <a:extLst>
              <a:ext uri="{FF2B5EF4-FFF2-40B4-BE49-F238E27FC236}">
                <a16:creationId xmlns:a16="http://schemas.microsoft.com/office/drawing/2014/main" id="{AB766667-F077-CC26-DAE8-10C1D670AE04}"/>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2218311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1AEF5-FAC5-9F8A-095E-52DEBE6DB504}"/>
              </a:ext>
            </a:extLst>
          </p:cNvPr>
          <p:cNvSpPr>
            <a:spLocks noGrp="1"/>
          </p:cNvSpPr>
          <p:nvPr>
            <p:ph type="dt" sz="half" idx="10"/>
          </p:nvPr>
        </p:nvSpPr>
        <p:spPr/>
        <p:txBody>
          <a:bodyPr/>
          <a:lstStyle/>
          <a:p>
            <a:endParaRPr lang="de-DE"/>
          </a:p>
        </p:txBody>
      </p:sp>
      <p:sp>
        <p:nvSpPr>
          <p:cNvPr id="3" name="Footer Placeholder 2">
            <a:extLst>
              <a:ext uri="{FF2B5EF4-FFF2-40B4-BE49-F238E27FC236}">
                <a16:creationId xmlns:a16="http://schemas.microsoft.com/office/drawing/2014/main" id="{1FADF3F7-E156-28DF-3FBF-D400FB39353B}"/>
              </a:ext>
            </a:extLst>
          </p:cNvPr>
          <p:cNvSpPr>
            <a:spLocks noGrp="1"/>
          </p:cNvSpPr>
          <p:nvPr>
            <p:ph type="ftr" sz="quarter" idx="11"/>
          </p:nvPr>
        </p:nvSpPr>
        <p:spPr/>
        <p:txBody>
          <a:bodyPr/>
          <a:lstStyle/>
          <a:p>
            <a:r>
              <a:rPr lang="en-US"/>
              <a:t>Sustainability reporting in the EU </a:t>
            </a:r>
            <a:endParaRPr lang="de-DE"/>
          </a:p>
        </p:txBody>
      </p:sp>
      <p:sp>
        <p:nvSpPr>
          <p:cNvPr id="4" name="Slide Number Placeholder 3">
            <a:extLst>
              <a:ext uri="{FF2B5EF4-FFF2-40B4-BE49-F238E27FC236}">
                <a16:creationId xmlns:a16="http://schemas.microsoft.com/office/drawing/2014/main" id="{B82E2FD9-6E68-048E-C6AF-2E4992DCCB6E}"/>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411858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F9FCD-7AA2-62AB-020D-77522D8A64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B253B2EB-22D5-468E-A0B0-5294623FF9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BD3C951E-0516-A4D8-56A5-08DA309AA2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A6AA8B-9FB1-CF8B-2479-AA3E7AF9705B}"/>
              </a:ext>
            </a:extLst>
          </p:cNvPr>
          <p:cNvSpPr>
            <a:spLocks noGrp="1"/>
          </p:cNvSpPr>
          <p:nvPr>
            <p:ph type="dt" sz="half" idx="10"/>
          </p:nvPr>
        </p:nvSpPr>
        <p:spPr/>
        <p:txBody>
          <a:bodyPr/>
          <a:lstStyle/>
          <a:p>
            <a:endParaRPr lang="de-DE"/>
          </a:p>
        </p:txBody>
      </p:sp>
      <p:sp>
        <p:nvSpPr>
          <p:cNvPr id="6" name="Footer Placeholder 5">
            <a:extLst>
              <a:ext uri="{FF2B5EF4-FFF2-40B4-BE49-F238E27FC236}">
                <a16:creationId xmlns:a16="http://schemas.microsoft.com/office/drawing/2014/main" id="{DD0EAAC7-1981-4FCC-F11A-FB91E29BD399}"/>
              </a:ext>
            </a:extLst>
          </p:cNvPr>
          <p:cNvSpPr>
            <a:spLocks noGrp="1"/>
          </p:cNvSpPr>
          <p:nvPr>
            <p:ph type="ftr" sz="quarter" idx="11"/>
          </p:nvPr>
        </p:nvSpPr>
        <p:spPr/>
        <p:txBody>
          <a:bodyPr/>
          <a:lstStyle/>
          <a:p>
            <a:r>
              <a:rPr lang="en-US"/>
              <a:t>Sustainability reporting in the EU </a:t>
            </a:r>
            <a:endParaRPr lang="de-DE"/>
          </a:p>
        </p:txBody>
      </p:sp>
      <p:sp>
        <p:nvSpPr>
          <p:cNvPr id="7" name="Slide Number Placeholder 6">
            <a:extLst>
              <a:ext uri="{FF2B5EF4-FFF2-40B4-BE49-F238E27FC236}">
                <a16:creationId xmlns:a16="http://schemas.microsoft.com/office/drawing/2014/main" id="{FF160447-0DF3-C707-3670-19587D7AA626}"/>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4259493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4BDA7-38BA-092E-3A3B-7F4EE516CB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65F60EE0-CC25-E139-37E3-F4A9B4F903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7AE59E3E-F350-D40B-4536-99139FED19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FF31BB-6C70-B232-1773-5B33F1C7C4F6}"/>
              </a:ext>
            </a:extLst>
          </p:cNvPr>
          <p:cNvSpPr>
            <a:spLocks noGrp="1"/>
          </p:cNvSpPr>
          <p:nvPr>
            <p:ph type="dt" sz="half" idx="10"/>
          </p:nvPr>
        </p:nvSpPr>
        <p:spPr/>
        <p:txBody>
          <a:bodyPr/>
          <a:lstStyle/>
          <a:p>
            <a:endParaRPr lang="de-DE"/>
          </a:p>
        </p:txBody>
      </p:sp>
      <p:sp>
        <p:nvSpPr>
          <p:cNvPr id="6" name="Footer Placeholder 5">
            <a:extLst>
              <a:ext uri="{FF2B5EF4-FFF2-40B4-BE49-F238E27FC236}">
                <a16:creationId xmlns:a16="http://schemas.microsoft.com/office/drawing/2014/main" id="{DF960743-C2F0-71A3-7199-79378E5E5C42}"/>
              </a:ext>
            </a:extLst>
          </p:cNvPr>
          <p:cNvSpPr>
            <a:spLocks noGrp="1"/>
          </p:cNvSpPr>
          <p:nvPr>
            <p:ph type="ftr" sz="quarter" idx="11"/>
          </p:nvPr>
        </p:nvSpPr>
        <p:spPr/>
        <p:txBody>
          <a:bodyPr/>
          <a:lstStyle/>
          <a:p>
            <a:r>
              <a:rPr lang="en-US"/>
              <a:t>Sustainability reporting in the EU </a:t>
            </a:r>
            <a:endParaRPr lang="de-DE"/>
          </a:p>
        </p:txBody>
      </p:sp>
      <p:sp>
        <p:nvSpPr>
          <p:cNvPr id="7" name="Slide Number Placeholder 6">
            <a:extLst>
              <a:ext uri="{FF2B5EF4-FFF2-40B4-BE49-F238E27FC236}">
                <a16:creationId xmlns:a16="http://schemas.microsoft.com/office/drawing/2014/main" id="{4F39B825-0F74-57FC-1C60-75D50DE5417A}"/>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2177513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F3DF0-3652-0B2B-C1B1-BB7CE8F0226E}"/>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2310BC87-2062-F538-82C7-FB8CA431F2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361FAF48-1BBF-9043-5D4C-C320F80FAC1B}"/>
              </a:ext>
            </a:extLst>
          </p:cNvPr>
          <p:cNvSpPr>
            <a:spLocks noGrp="1"/>
          </p:cNvSpPr>
          <p:nvPr>
            <p:ph type="dt" sz="half" idx="10"/>
          </p:nvPr>
        </p:nvSpPr>
        <p:spPr/>
        <p:txBody>
          <a:bodyPr/>
          <a:lstStyle/>
          <a:p>
            <a:endParaRPr lang="de-DE"/>
          </a:p>
        </p:txBody>
      </p:sp>
      <p:sp>
        <p:nvSpPr>
          <p:cNvPr id="5" name="Footer Placeholder 4">
            <a:extLst>
              <a:ext uri="{FF2B5EF4-FFF2-40B4-BE49-F238E27FC236}">
                <a16:creationId xmlns:a16="http://schemas.microsoft.com/office/drawing/2014/main" id="{40BC16F4-E271-36EF-FE0E-6EF528DAA49A}"/>
              </a:ext>
            </a:extLst>
          </p:cNvPr>
          <p:cNvSpPr>
            <a:spLocks noGrp="1"/>
          </p:cNvSpPr>
          <p:nvPr>
            <p:ph type="ftr" sz="quarter" idx="11"/>
          </p:nvPr>
        </p:nvSpPr>
        <p:spPr/>
        <p:txBody>
          <a:bodyPr/>
          <a:lstStyle/>
          <a:p>
            <a:r>
              <a:rPr lang="en-US"/>
              <a:t>Sustainability reporting in the EU </a:t>
            </a:r>
            <a:endParaRPr lang="de-DE"/>
          </a:p>
        </p:txBody>
      </p:sp>
      <p:sp>
        <p:nvSpPr>
          <p:cNvPr id="6" name="Slide Number Placeholder 5">
            <a:extLst>
              <a:ext uri="{FF2B5EF4-FFF2-40B4-BE49-F238E27FC236}">
                <a16:creationId xmlns:a16="http://schemas.microsoft.com/office/drawing/2014/main" id="{554197EE-1B0C-B62B-E2D1-C4DC8800003C}"/>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3302781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D840E4-224B-175D-5825-B9EAC4208E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05F199D0-EB7E-46C7-DDEB-8CBB35D8CC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DC3F4A56-E318-7250-CF95-E20F8AB4BC36}"/>
              </a:ext>
            </a:extLst>
          </p:cNvPr>
          <p:cNvSpPr>
            <a:spLocks noGrp="1"/>
          </p:cNvSpPr>
          <p:nvPr>
            <p:ph type="dt" sz="half" idx="10"/>
          </p:nvPr>
        </p:nvSpPr>
        <p:spPr/>
        <p:txBody>
          <a:bodyPr/>
          <a:lstStyle/>
          <a:p>
            <a:endParaRPr lang="de-DE"/>
          </a:p>
        </p:txBody>
      </p:sp>
      <p:sp>
        <p:nvSpPr>
          <p:cNvPr id="5" name="Footer Placeholder 4">
            <a:extLst>
              <a:ext uri="{FF2B5EF4-FFF2-40B4-BE49-F238E27FC236}">
                <a16:creationId xmlns:a16="http://schemas.microsoft.com/office/drawing/2014/main" id="{FA96A21E-72AD-97A3-17C2-FD27DCE748A3}"/>
              </a:ext>
            </a:extLst>
          </p:cNvPr>
          <p:cNvSpPr>
            <a:spLocks noGrp="1"/>
          </p:cNvSpPr>
          <p:nvPr>
            <p:ph type="ftr" sz="quarter" idx="11"/>
          </p:nvPr>
        </p:nvSpPr>
        <p:spPr/>
        <p:txBody>
          <a:bodyPr/>
          <a:lstStyle/>
          <a:p>
            <a:r>
              <a:rPr lang="en-US"/>
              <a:t>Sustainability reporting in the EU </a:t>
            </a:r>
            <a:endParaRPr lang="de-DE"/>
          </a:p>
        </p:txBody>
      </p:sp>
      <p:sp>
        <p:nvSpPr>
          <p:cNvPr id="6" name="Slide Number Placeholder 5">
            <a:extLst>
              <a:ext uri="{FF2B5EF4-FFF2-40B4-BE49-F238E27FC236}">
                <a16:creationId xmlns:a16="http://schemas.microsoft.com/office/drawing/2014/main" id="{E9A9275E-E274-4755-5D23-137B68C7E5F7}"/>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1527595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0" name="Rectángulo 13">
            <a:extLst>
              <a:ext uri="{FF2B5EF4-FFF2-40B4-BE49-F238E27FC236}">
                <a16:creationId xmlns:a16="http://schemas.microsoft.com/office/drawing/2014/main" id="{93A204C8-0C19-4CF6-898D-DE36C18C193F}"/>
              </a:ext>
            </a:extLst>
          </p:cNvPr>
          <p:cNvSpPr/>
          <p:nvPr userDrawn="1"/>
        </p:nvSpPr>
        <p:spPr>
          <a:xfrm>
            <a:off x="0" y="6460067"/>
            <a:ext cx="11789965" cy="397933"/>
          </a:xfrm>
          <a:prstGeom prst="rect">
            <a:avLst/>
          </a:prstGeom>
          <a:solidFill>
            <a:srgbClr val="0182C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Rectángulo 28">
            <a:extLst>
              <a:ext uri="{FF2B5EF4-FFF2-40B4-BE49-F238E27FC236}">
                <a16:creationId xmlns:a16="http://schemas.microsoft.com/office/drawing/2014/main" id="{5804983E-22F6-4668-8AF7-5F3EE342CFF0}"/>
              </a:ext>
            </a:extLst>
          </p:cNvPr>
          <p:cNvSpPr>
            <a:spLocks noChangeAspect="1"/>
          </p:cNvSpPr>
          <p:nvPr userDrawn="1"/>
        </p:nvSpPr>
        <p:spPr>
          <a:xfrm>
            <a:off x="11790929" y="4684652"/>
            <a:ext cx="401071" cy="2173348"/>
          </a:xfrm>
          <a:prstGeom prst="rect">
            <a:avLst/>
          </a:prstGeom>
          <a:solidFill>
            <a:srgbClr val="80B6E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Rectángulo 20">
            <a:extLst>
              <a:ext uri="{FF2B5EF4-FFF2-40B4-BE49-F238E27FC236}">
                <a16:creationId xmlns:a16="http://schemas.microsoft.com/office/drawing/2014/main" id="{A89587C9-3D7C-4758-BC91-C01DB2BA54AC}"/>
              </a:ext>
            </a:extLst>
          </p:cNvPr>
          <p:cNvSpPr>
            <a:spLocks noChangeAspect="1"/>
          </p:cNvSpPr>
          <p:nvPr userDrawn="1"/>
        </p:nvSpPr>
        <p:spPr>
          <a:xfrm>
            <a:off x="11789965" y="0"/>
            <a:ext cx="402035" cy="4684653"/>
          </a:xfrm>
          <a:prstGeom prst="rect">
            <a:avLst/>
          </a:prstGeom>
          <a:solidFill>
            <a:srgbClr val="0182C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CF687C3C-A7EB-4A80-97A1-9A260FF08F4A}"/>
              </a:ext>
            </a:extLst>
          </p:cNvPr>
          <p:cNvSpPr txBox="1"/>
          <p:nvPr userDrawn="1"/>
        </p:nvSpPr>
        <p:spPr>
          <a:xfrm>
            <a:off x="10108508" y="6460067"/>
            <a:ext cx="1447799" cy="278602"/>
          </a:xfrm>
          <a:prstGeom prst="rect">
            <a:avLst/>
          </a:prstGeom>
          <a:noFill/>
        </p:spPr>
        <p:txBody>
          <a:bodyPr wrap="square" rtlCol="0">
            <a:spAutoFit/>
          </a:bodyPr>
          <a:lstStyle/>
          <a:p>
            <a:pPr>
              <a:lnSpc>
                <a:spcPct val="150000"/>
              </a:lnSpc>
            </a:pPr>
            <a:r>
              <a:rPr lang="de-DE" sz="900" b="1" dirty="0">
                <a:solidFill>
                  <a:prstClr val="white"/>
                </a:solidFill>
                <a:latin typeface="Calibri" panose="020F0502020204030204" pitchFamily="34" charset="0"/>
                <a:cs typeface="Calibri" panose="020F0502020204030204" pitchFamily="34" charset="0"/>
              </a:rPr>
              <a:t>w</a:t>
            </a:r>
            <a:r>
              <a:rPr lang="en-GB" sz="900" b="1" dirty="0">
                <a:solidFill>
                  <a:prstClr val="white"/>
                </a:solidFill>
                <a:latin typeface="Calibri" panose="020F0502020204030204" pitchFamily="34" charset="0"/>
                <a:cs typeface="Calibri" panose="020F0502020204030204" pitchFamily="34" charset="0"/>
              </a:rPr>
              <a:t>ww.effa</a:t>
            </a:r>
            <a:r>
              <a:rPr lang="en-GB" sz="900" b="1" kern="1200" dirty="0">
                <a:solidFill>
                  <a:prstClr val="white"/>
                </a:solidFill>
                <a:latin typeface="Calibri" panose="020F0502020204030204" pitchFamily="34" charset="0"/>
                <a:ea typeface="+mn-ea"/>
                <a:cs typeface="Calibri" panose="020F0502020204030204" pitchFamily="34" charset="0"/>
              </a:rPr>
              <a:t>s.com</a:t>
            </a:r>
          </a:p>
        </p:txBody>
      </p:sp>
      <p:pic>
        <p:nvPicPr>
          <p:cNvPr id="3" name="Picture 2" descr="Square&#10;&#10;Description automatically generated">
            <a:extLst>
              <a:ext uri="{FF2B5EF4-FFF2-40B4-BE49-F238E27FC236}">
                <a16:creationId xmlns:a16="http://schemas.microsoft.com/office/drawing/2014/main" id="{25C89B59-6553-4911-B127-55B4F16979D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0635"/>
          <a:stretch/>
        </p:blipFill>
        <p:spPr>
          <a:xfrm>
            <a:off x="0" y="0"/>
            <a:ext cx="2972629" cy="1685156"/>
          </a:xfrm>
          <a:prstGeom prst="rect">
            <a:avLst/>
          </a:prstGeom>
        </p:spPr>
      </p:pic>
    </p:spTree>
    <p:extLst>
      <p:ext uri="{BB962C8B-B14F-4D97-AF65-F5344CB8AC3E}">
        <p14:creationId xmlns:p14="http://schemas.microsoft.com/office/powerpoint/2010/main" val="2551348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7B52539-5A23-4AF6-9819-E61EE4291566}"/>
              </a:ext>
            </a:extLst>
          </p:cNvPr>
          <p:cNvSpPr/>
          <p:nvPr userDrawn="1"/>
        </p:nvSpPr>
        <p:spPr>
          <a:xfrm rot="5400000">
            <a:off x="8008377" y="2378536"/>
            <a:ext cx="501842" cy="7891295"/>
          </a:xfrm>
          <a:prstGeom prst="rect">
            <a:avLst/>
          </a:prstGeom>
          <a:solidFill>
            <a:srgbClr val="0182C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5">
            <a:extLst>
              <a:ext uri="{FF2B5EF4-FFF2-40B4-BE49-F238E27FC236}">
                <a16:creationId xmlns:a16="http://schemas.microsoft.com/office/drawing/2014/main" id="{29820417-9CB4-4A98-9BC2-E2A8ACA36CBB}"/>
              </a:ext>
            </a:extLst>
          </p:cNvPr>
          <p:cNvSpPr/>
          <p:nvPr userDrawn="1"/>
        </p:nvSpPr>
        <p:spPr>
          <a:xfrm rot="5400000">
            <a:off x="9676260" y="4329485"/>
            <a:ext cx="282896" cy="4774137"/>
          </a:xfrm>
          <a:prstGeom prst="rect">
            <a:avLst/>
          </a:prstGeom>
          <a:solidFill>
            <a:srgbClr val="00168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6" name="Title 35"/>
          <p:cNvSpPr>
            <a:spLocks noGrp="1"/>
          </p:cNvSpPr>
          <p:nvPr>
            <p:ph type="title" hasCustomPrompt="1"/>
          </p:nvPr>
        </p:nvSpPr>
        <p:spPr>
          <a:xfrm>
            <a:off x="357052" y="365126"/>
            <a:ext cx="11504023" cy="592817"/>
          </a:xfrm>
          <a:prstGeom prst="rect">
            <a:avLst/>
          </a:prstGeom>
        </p:spPr>
        <p:txBody>
          <a:bodyPr/>
          <a:lstStyle>
            <a:lvl1pPr>
              <a:defRPr baseline="0">
                <a:solidFill>
                  <a:srgbClr val="010F7B"/>
                </a:solidFill>
              </a:defRPr>
            </a:lvl1pPr>
          </a:lstStyle>
          <a:p>
            <a:r>
              <a:rPr lang="en-US" dirty="0"/>
              <a:t>Header 1</a:t>
            </a:r>
            <a:endParaRPr lang="de-DE" dirty="0"/>
          </a:p>
        </p:txBody>
      </p:sp>
      <p:sp>
        <p:nvSpPr>
          <p:cNvPr id="38" name="Text Placeholder 37"/>
          <p:cNvSpPr>
            <a:spLocks noGrp="1"/>
          </p:cNvSpPr>
          <p:nvPr>
            <p:ph type="body" sz="quarter" idx="12" hasCustomPrompt="1"/>
          </p:nvPr>
        </p:nvSpPr>
        <p:spPr>
          <a:xfrm>
            <a:off x="357052" y="983292"/>
            <a:ext cx="11538857" cy="418782"/>
          </a:xfrm>
          <a:prstGeom prst="rect">
            <a:avLst/>
          </a:prstGeom>
        </p:spPr>
        <p:txBody>
          <a:bodyPr/>
          <a:lstStyle>
            <a:lvl1pPr>
              <a:defRPr b="0" baseline="0">
                <a:solidFill>
                  <a:srgbClr val="010F7B"/>
                </a:solidFill>
              </a:defRPr>
            </a:lvl1pPr>
          </a:lstStyle>
          <a:p>
            <a:pPr lvl="0"/>
            <a:r>
              <a:rPr lang="de-DE" dirty="0"/>
              <a:t>Header 2</a:t>
            </a:r>
          </a:p>
        </p:txBody>
      </p:sp>
      <p:sp>
        <p:nvSpPr>
          <p:cNvPr id="40" name="Text Placeholder 39"/>
          <p:cNvSpPr>
            <a:spLocks noGrp="1"/>
          </p:cNvSpPr>
          <p:nvPr>
            <p:ph type="body" sz="quarter" idx="13"/>
          </p:nvPr>
        </p:nvSpPr>
        <p:spPr>
          <a:xfrm>
            <a:off x="357052" y="1773088"/>
            <a:ext cx="11539584" cy="421910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6" name="Slide Number Placeholder 5">
            <a:extLst>
              <a:ext uri="{FF2B5EF4-FFF2-40B4-BE49-F238E27FC236}">
                <a16:creationId xmlns:a16="http://schemas.microsoft.com/office/drawing/2014/main" id="{5C5E5256-5F9A-400F-97DE-BFBCB779B19E}"/>
              </a:ext>
            </a:extLst>
          </p:cNvPr>
          <p:cNvSpPr txBox="1">
            <a:spLocks/>
          </p:cNvSpPr>
          <p:nvPr userDrawn="1"/>
        </p:nvSpPr>
        <p:spPr>
          <a:xfrm>
            <a:off x="11532092" y="6242723"/>
            <a:ext cx="452761" cy="276391"/>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23EC4BB-7236-47B5-B1CD-43302BE66065}" type="slidenum">
              <a:rPr lang="de-DE" sz="1400" kern="1200" smtClean="0">
                <a:solidFill>
                  <a:schemeClr val="bg1"/>
                </a:solidFill>
                <a:latin typeface="+mn-lt"/>
                <a:ea typeface="+mn-ea"/>
                <a:cs typeface="+mn-cs"/>
              </a:rPr>
              <a:pPr/>
              <a:t>‹#›</a:t>
            </a:fld>
            <a:endParaRPr lang="de-DE" sz="1400" kern="1200" dirty="0">
              <a:solidFill>
                <a:schemeClr val="bg1"/>
              </a:solidFill>
              <a:latin typeface="+mn-lt"/>
              <a:ea typeface="+mn-ea"/>
              <a:cs typeface="+mn-cs"/>
            </a:endParaRPr>
          </a:p>
        </p:txBody>
      </p:sp>
      <p:sp>
        <p:nvSpPr>
          <p:cNvPr id="28" name="TextBox 27">
            <a:extLst>
              <a:ext uri="{FF2B5EF4-FFF2-40B4-BE49-F238E27FC236}">
                <a16:creationId xmlns:a16="http://schemas.microsoft.com/office/drawing/2014/main" id="{E42C9FE4-A9E3-460A-9D8F-2B0A156E4D4A}"/>
              </a:ext>
            </a:extLst>
          </p:cNvPr>
          <p:cNvSpPr txBox="1"/>
          <p:nvPr userDrawn="1"/>
        </p:nvSpPr>
        <p:spPr>
          <a:xfrm>
            <a:off x="11184442" y="6215881"/>
            <a:ext cx="528799" cy="307777"/>
          </a:xfrm>
          <a:prstGeom prst="rect">
            <a:avLst/>
          </a:prstGeom>
          <a:noFill/>
        </p:spPr>
        <p:txBody>
          <a:bodyPr wrap="none" rtlCol="0">
            <a:spAutoFit/>
          </a:bodyPr>
          <a:lstStyle/>
          <a:p>
            <a:r>
              <a:rPr lang="de-DE" sz="1400" dirty="0">
                <a:solidFill>
                  <a:schemeClr val="bg1"/>
                </a:solidFill>
              </a:rPr>
              <a:t>Page</a:t>
            </a:r>
          </a:p>
        </p:txBody>
      </p:sp>
      <p:sp>
        <p:nvSpPr>
          <p:cNvPr id="13" name="TextBox 12">
            <a:extLst>
              <a:ext uri="{FF2B5EF4-FFF2-40B4-BE49-F238E27FC236}">
                <a16:creationId xmlns:a16="http://schemas.microsoft.com/office/drawing/2014/main" id="{8F6D5F93-A0F6-459F-81D1-782CF28B811D}"/>
              </a:ext>
            </a:extLst>
          </p:cNvPr>
          <p:cNvSpPr txBox="1"/>
          <p:nvPr userDrawn="1"/>
        </p:nvSpPr>
        <p:spPr>
          <a:xfrm>
            <a:off x="10982325" y="6608139"/>
            <a:ext cx="1200150" cy="246221"/>
          </a:xfrm>
          <a:prstGeom prst="rect">
            <a:avLst/>
          </a:prstGeom>
          <a:noFill/>
        </p:spPr>
        <p:txBody>
          <a:bodyPr wrap="square" rtlCol="0">
            <a:spAutoFit/>
          </a:bodyPr>
          <a:lstStyle/>
          <a:p>
            <a:r>
              <a:rPr lang="en-US" sz="1000" dirty="0">
                <a:solidFill>
                  <a:schemeClr val="bg1"/>
                </a:solidFill>
                <a:latin typeface="Arial" panose="020B0604020202020204" pitchFamily="34" charset="0"/>
                <a:cs typeface="Arial" panose="020B0604020202020204" pitchFamily="34" charset="0"/>
              </a:rPr>
              <a:t>© EFFAS 2024</a:t>
            </a:r>
          </a:p>
        </p:txBody>
      </p:sp>
      <p:sp>
        <p:nvSpPr>
          <p:cNvPr id="14" name="Fußzeilenplatzhalter 1">
            <a:extLst>
              <a:ext uri="{FF2B5EF4-FFF2-40B4-BE49-F238E27FC236}">
                <a16:creationId xmlns:a16="http://schemas.microsoft.com/office/drawing/2014/main" id="{5ADC931C-B2EE-48B2-A257-62C7D54BFBE8}"/>
              </a:ext>
            </a:extLst>
          </p:cNvPr>
          <p:cNvSpPr>
            <a:spLocks noGrp="1"/>
          </p:cNvSpPr>
          <p:nvPr>
            <p:ph type="ftr" sz="quarter" idx="3"/>
          </p:nvPr>
        </p:nvSpPr>
        <p:spPr>
          <a:xfrm>
            <a:off x="4459640" y="6188709"/>
            <a:ext cx="6065380" cy="365125"/>
          </a:xfrm>
          <a:prstGeom prst="rect">
            <a:avLst/>
          </a:prstGeom>
        </p:spPr>
        <p:txBody>
          <a:bodyPr/>
          <a:lstStyle>
            <a:lvl1pPr>
              <a:defRPr sz="1400"/>
            </a:lvl1pPr>
          </a:lstStyle>
          <a:p>
            <a:r>
              <a:rPr lang="en-US" dirty="0">
                <a:solidFill>
                  <a:schemeClr val="bg1"/>
                </a:solidFill>
              </a:rPr>
              <a:t>Sustainability reporting in the EU</a:t>
            </a:r>
          </a:p>
          <a:p>
            <a:endParaRPr lang="de-DE" dirty="0">
              <a:solidFill>
                <a:schemeClr val="bg1"/>
              </a:solidFill>
            </a:endParaRPr>
          </a:p>
        </p:txBody>
      </p:sp>
      <p:pic>
        <p:nvPicPr>
          <p:cNvPr id="2" name="Imagen 1" descr="Logotipo&#10;&#10;Descripción generada automáticamente">
            <a:extLst>
              <a:ext uri="{FF2B5EF4-FFF2-40B4-BE49-F238E27FC236}">
                <a16:creationId xmlns:a16="http://schemas.microsoft.com/office/drawing/2014/main" id="{42CB7776-1B0F-D224-17A5-F52E65A669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616" y="6072654"/>
            <a:ext cx="3902899" cy="623540"/>
          </a:xfrm>
          <a:prstGeom prst="rect">
            <a:avLst/>
          </a:prstGeom>
        </p:spPr>
      </p:pic>
    </p:spTree>
    <p:extLst>
      <p:ext uri="{BB962C8B-B14F-4D97-AF65-F5344CB8AC3E}">
        <p14:creationId xmlns:p14="http://schemas.microsoft.com/office/powerpoint/2010/main" val="2116462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7" name="Title 35"/>
          <p:cNvSpPr>
            <a:spLocks noGrp="1"/>
          </p:cNvSpPr>
          <p:nvPr>
            <p:ph type="title" hasCustomPrompt="1"/>
          </p:nvPr>
        </p:nvSpPr>
        <p:spPr>
          <a:xfrm>
            <a:off x="357052" y="365126"/>
            <a:ext cx="11504023" cy="592817"/>
          </a:xfrm>
          <a:prstGeom prst="rect">
            <a:avLst/>
          </a:prstGeom>
        </p:spPr>
        <p:txBody>
          <a:bodyPr/>
          <a:lstStyle>
            <a:lvl1pPr>
              <a:defRPr baseline="0">
                <a:solidFill>
                  <a:srgbClr val="010F7B"/>
                </a:solidFill>
              </a:defRPr>
            </a:lvl1pPr>
          </a:lstStyle>
          <a:p>
            <a:r>
              <a:rPr lang="en-US" dirty="0"/>
              <a:t>Header 1</a:t>
            </a:r>
            <a:endParaRPr lang="de-DE" dirty="0"/>
          </a:p>
        </p:txBody>
      </p:sp>
      <p:sp>
        <p:nvSpPr>
          <p:cNvPr id="28" name="Text Placeholder 37"/>
          <p:cNvSpPr>
            <a:spLocks noGrp="1"/>
          </p:cNvSpPr>
          <p:nvPr>
            <p:ph type="body" sz="quarter" idx="12" hasCustomPrompt="1"/>
          </p:nvPr>
        </p:nvSpPr>
        <p:spPr>
          <a:xfrm>
            <a:off x="357052" y="983292"/>
            <a:ext cx="11504023" cy="418782"/>
          </a:xfrm>
          <a:prstGeom prst="rect">
            <a:avLst/>
          </a:prstGeom>
        </p:spPr>
        <p:txBody>
          <a:bodyPr/>
          <a:lstStyle>
            <a:lvl1pPr>
              <a:defRPr b="0" baseline="0">
                <a:solidFill>
                  <a:srgbClr val="010F7B"/>
                </a:solidFill>
              </a:defRPr>
            </a:lvl1pPr>
          </a:lstStyle>
          <a:p>
            <a:pPr lvl="0"/>
            <a:r>
              <a:rPr lang="de-DE" dirty="0"/>
              <a:t>Header 2</a:t>
            </a:r>
          </a:p>
        </p:txBody>
      </p:sp>
      <p:sp>
        <p:nvSpPr>
          <p:cNvPr id="29" name="Text Placeholder 39"/>
          <p:cNvSpPr>
            <a:spLocks noGrp="1"/>
          </p:cNvSpPr>
          <p:nvPr>
            <p:ph type="body" sz="quarter" idx="13"/>
          </p:nvPr>
        </p:nvSpPr>
        <p:spPr>
          <a:xfrm>
            <a:off x="357052" y="1773088"/>
            <a:ext cx="5564777" cy="421910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0" name="Text Placeholder 39"/>
          <p:cNvSpPr>
            <a:spLocks noGrp="1"/>
          </p:cNvSpPr>
          <p:nvPr>
            <p:ph type="body" sz="quarter" idx="14"/>
          </p:nvPr>
        </p:nvSpPr>
        <p:spPr>
          <a:xfrm>
            <a:off x="6296298" y="1773088"/>
            <a:ext cx="5564777" cy="421910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7" name="Fußzeilenplatzhalter 1">
            <a:extLst>
              <a:ext uri="{FF2B5EF4-FFF2-40B4-BE49-F238E27FC236}">
                <a16:creationId xmlns:a16="http://schemas.microsoft.com/office/drawing/2014/main" id="{3AD3E892-6530-46B0-AD9A-1251E19FF33F}"/>
              </a:ext>
            </a:extLst>
          </p:cNvPr>
          <p:cNvSpPr>
            <a:spLocks noGrp="1"/>
          </p:cNvSpPr>
          <p:nvPr>
            <p:ph type="ftr" sz="quarter" idx="3"/>
          </p:nvPr>
        </p:nvSpPr>
        <p:spPr>
          <a:xfrm>
            <a:off x="4459640" y="6188709"/>
            <a:ext cx="6065380" cy="365125"/>
          </a:xfrm>
          <a:prstGeom prst="rect">
            <a:avLst/>
          </a:prstGeom>
        </p:spPr>
        <p:txBody>
          <a:bodyPr/>
          <a:lstStyle>
            <a:lvl1pPr>
              <a:defRPr sz="1400"/>
            </a:lvl1pPr>
          </a:lstStyle>
          <a:p>
            <a:r>
              <a:rPr lang="en-US">
                <a:solidFill>
                  <a:schemeClr val="bg1"/>
                </a:solidFill>
              </a:rPr>
              <a:t>Sustainability reporting in the EU </a:t>
            </a:r>
            <a:endParaRPr lang="de-DE" dirty="0">
              <a:solidFill>
                <a:schemeClr val="bg1"/>
              </a:solidFill>
            </a:endParaRPr>
          </a:p>
        </p:txBody>
      </p:sp>
    </p:spTree>
    <p:extLst>
      <p:ext uri="{BB962C8B-B14F-4D97-AF65-F5344CB8AC3E}">
        <p14:creationId xmlns:p14="http://schemas.microsoft.com/office/powerpoint/2010/main" val="2703639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S-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D67F9-E1AD-F0F7-6B3E-5E53CD3557F7}"/>
              </a:ext>
            </a:extLst>
          </p:cNvPr>
          <p:cNvSpPr>
            <a:spLocks noGrp="1"/>
          </p:cNvSpPr>
          <p:nvPr>
            <p:ph type="title" hasCustomPrompt="1"/>
          </p:nvPr>
        </p:nvSpPr>
        <p:spPr/>
        <p:txBody>
          <a:bodyPr>
            <a:noAutofit/>
          </a:bodyPr>
          <a:lstStyle>
            <a:lvl1pPr>
              <a:defRPr sz="2800">
                <a:solidFill>
                  <a:srgbClr val="6AA643"/>
                </a:solidFill>
                <a:latin typeface="All Round Gothic Medium" panose="020B0603020202020104" pitchFamily="34" charset="77"/>
              </a:defRPr>
            </a:lvl1pPr>
          </a:lstStyle>
          <a:p>
            <a:r>
              <a:rPr lang="en-GB"/>
              <a:t>Title</a:t>
            </a:r>
            <a:endParaRPr lang="en-BE"/>
          </a:p>
        </p:txBody>
      </p:sp>
      <p:sp>
        <p:nvSpPr>
          <p:cNvPr id="3" name="Content Placeholder 2">
            <a:extLst>
              <a:ext uri="{FF2B5EF4-FFF2-40B4-BE49-F238E27FC236}">
                <a16:creationId xmlns:a16="http://schemas.microsoft.com/office/drawing/2014/main" id="{A55D5656-5E4F-BB5B-5A4B-7CA5FD47CC33}"/>
              </a:ext>
            </a:extLst>
          </p:cNvPr>
          <p:cNvSpPr>
            <a:spLocks noGrp="1"/>
          </p:cNvSpPr>
          <p:nvPr>
            <p:ph idx="1" hasCustomPrompt="1"/>
          </p:nvPr>
        </p:nvSpPr>
        <p:spPr>
          <a:xfrm>
            <a:off x="838200" y="1818975"/>
            <a:ext cx="10515600" cy="4351338"/>
          </a:xfrm>
        </p:spPr>
        <p:txBody>
          <a:bodyPr>
            <a:noAutofit/>
          </a:bodyPr>
          <a:lstStyle>
            <a:lvl1pPr>
              <a:buClr>
                <a:srgbClr val="6AA643"/>
              </a:buClr>
              <a:defRPr sz="2200" b="0" i="0">
                <a:solidFill>
                  <a:srgbClr val="737374"/>
                </a:solidFill>
                <a:latin typeface="Calibri" panose="020F0502020204030204" pitchFamily="34" charset="0"/>
                <a:ea typeface="Calibri" panose="020F0502020204030204" pitchFamily="34" charset="0"/>
                <a:cs typeface="Calibri" panose="020F0502020204030204" pitchFamily="34" charset="0"/>
              </a:defRPr>
            </a:lvl1pPr>
            <a:lvl2pPr>
              <a:buClr>
                <a:srgbClr val="6AA643"/>
              </a:buClr>
              <a:defRPr sz="2200" b="0" i="0">
                <a:solidFill>
                  <a:srgbClr val="737374"/>
                </a:solidFill>
                <a:latin typeface="Calibri" panose="020F0502020204030204" pitchFamily="34" charset="0"/>
                <a:ea typeface="Calibri" panose="020F0502020204030204" pitchFamily="34" charset="0"/>
                <a:cs typeface="Calibri" panose="020F0502020204030204" pitchFamily="34" charset="0"/>
              </a:defRPr>
            </a:lvl2pPr>
            <a:lvl3pPr>
              <a:buClr>
                <a:srgbClr val="6AA643"/>
              </a:buClr>
              <a:defRPr sz="2000" b="0" i="0">
                <a:solidFill>
                  <a:srgbClr val="737374"/>
                </a:solidFill>
                <a:latin typeface="Calibri" panose="020F0502020204030204" pitchFamily="34" charset="0"/>
                <a:ea typeface="Calibri" panose="020F0502020204030204" pitchFamily="34" charset="0"/>
                <a:cs typeface="Calibri" panose="020F0502020204030204" pitchFamily="34" charset="0"/>
              </a:defRPr>
            </a:lvl3pPr>
            <a:lvl4pPr>
              <a:buClr>
                <a:srgbClr val="6AA643"/>
              </a:buClr>
              <a:defRPr b="0" i="0">
                <a:solidFill>
                  <a:srgbClr val="737374"/>
                </a:solidFill>
                <a:latin typeface="Calibri" panose="020F0502020204030204" pitchFamily="34" charset="0"/>
                <a:ea typeface="Calibri" panose="020F0502020204030204" pitchFamily="34" charset="0"/>
                <a:cs typeface="Calibri" panose="020F0502020204030204" pitchFamily="34" charset="0"/>
              </a:defRPr>
            </a:lvl4pPr>
            <a:lvl5pPr>
              <a:buClr>
                <a:srgbClr val="6AA643"/>
              </a:buClr>
              <a:defRPr b="0" i="0">
                <a:solidFill>
                  <a:srgbClr val="737374"/>
                </a:solidFill>
                <a:latin typeface="Calibri" panose="020F0502020204030204" pitchFamily="34" charset="0"/>
                <a:ea typeface="Calibri" panose="020F050202020403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2349580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0917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5B8E1-EB37-E044-0921-2D7312ED89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a:extLst>
              <a:ext uri="{FF2B5EF4-FFF2-40B4-BE49-F238E27FC236}">
                <a16:creationId xmlns:a16="http://schemas.microsoft.com/office/drawing/2014/main" id="{2DD3081F-B668-CB39-E7A5-F92C10022E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a:extLst>
              <a:ext uri="{FF2B5EF4-FFF2-40B4-BE49-F238E27FC236}">
                <a16:creationId xmlns:a16="http://schemas.microsoft.com/office/drawing/2014/main" id="{0F814F8A-EE6F-C106-750C-E0974D3F2DA9}"/>
              </a:ext>
            </a:extLst>
          </p:cNvPr>
          <p:cNvSpPr>
            <a:spLocks noGrp="1"/>
          </p:cNvSpPr>
          <p:nvPr>
            <p:ph type="dt" sz="half" idx="10"/>
          </p:nvPr>
        </p:nvSpPr>
        <p:spPr/>
        <p:txBody>
          <a:bodyPr/>
          <a:lstStyle/>
          <a:p>
            <a:endParaRPr lang="de-DE"/>
          </a:p>
        </p:txBody>
      </p:sp>
      <p:sp>
        <p:nvSpPr>
          <p:cNvPr id="5" name="Footer Placeholder 4">
            <a:extLst>
              <a:ext uri="{FF2B5EF4-FFF2-40B4-BE49-F238E27FC236}">
                <a16:creationId xmlns:a16="http://schemas.microsoft.com/office/drawing/2014/main" id="{E77999C9-801B-11AE-5469-5BD7882D5E41}"/>
              </a:ext>
            </a:extLst>
          </p:cNvPr>
          <p:cNvSpPr>
            <a:spLocks noGrp="1"/>
          </p:cNvSpPr>
          <p:nvPr>
            <p:ph type="ftr" sz="quarter" idx="11"/>
          </p:nvPr>
        </p:nvSpPr>
        <p:spPr/>
        <p:txBody>
          <a:bodyPr/>
          <a:lstStyle/>
          <a:p>
            <a:r>
              <a:rPr lang="en-US"/>
              <a:t>Sustainability reporting in the EU </a:t>
            </a:r>
            <a:endParaRPr lang="de-DE"/>
          </a:p>
        </p:txBody>
      </p:sp>
      <p:sp>
        <p:nvSpPr>
          <p:cNvPr id="6" name="Slide Number Placeholder 5">
            <a:extLst>
              <a:ext uri="{FF2B5EF4-FFF2-40B4-BE49-F238E27FC236}">
                <a16:creationId xmlns:a16="http://schemas.microsoft.com/office/drawing/2014/main" id="{242DECC9-F76A-EC74-6630-541C563451D0}"/>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4236923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B0339-5ED1-A173-EEEB-C6B5BD31DFCE}"/>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1A39D4EF-C0B8-C11C-3487-57DDDBC393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219BC76E-BEC6-B848-588A-DD4F56A85CC7}"/>
              </a:ext>
            </a:extLst>
          </p:cNvPr>
          <p:cNvSpPr>
            <a:spLocks noGrp="1"/>
          </p:cNvSpPr>
          <p:nvPr>
            <p:ph type="dt" sz="half" idx="10"/>
          </p:nvPr>
        </p:nvSpPr>
        <p:spPr/>
        <p:txBody>
          <a:bodyPr/>
          <a:lstStyle/>
          <a:p>
            <a:endParaRPr lang="de-DE"/>
          </a:p>
        </p:txBody>
      </p:sp>
      <p:sp>
        <p:nvSpPr>
          <p:cNvPr id="5" name="Footer Placeholder 4">
            <a:extLst>
              <a:ext uri="{FF2B5EF4-FFF2-40B4-BE49-F238E27FC236}">
                <a16:creationId xmlns:a16="http://schemas.microsoft.com/office/drawing/2014/main" id="{5508EDFE-2C4F-ABB9-4BA9-97627A1EC860}"/>
              </a:ext>
            </a:extLst>
          </p:cNvPr>
          <p:cNvSpPr>
            <a:spLocks noGrp="1"/>
          </p:cNvSpPr>
          <p:nvPr>
            <p:ph type="ftr" sz="quarter" idx="11"/>
          </p:nvPr>
        </p:nvSpPr>
        <p:spPr/>
        <p:txBody>
          <a:bodyPr/>
          <a:lstStyle/>
          <a:p>
            <a:r>
              <a:rPr lang="en-US"/>
              <a:t>Sustainability reporting in the EU </a:t>
            </a:r>
            <a:endParaRPr lang="de-DE"/>
          </a:p>
        </p:txBody>
      </p:sp>
      <p:sp>
        <p:nvSpPr>
          <p:cNvPr id="6" name="Slide Number Placeholder 5">
            <a:extLst>
              <a:ext uri="{FF2B5EF4-FFF2-40B4-BE49-F238E27FC236}">
                <a16:creationId xmlns:a16="http://schemas.microsoft.com/office/drawing/2014/main" id="{83063CE1-6D9E-8409-E5AE-D4C0898CB8A1}"/>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983453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D943B-62D0-17FF-70FD-A1A30625E4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C6C58642-53E2-A937-AA5C-66D7A8662D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F9D131-99EA-5456-635B-0B76AF3520C1}"/>
              </a:ext>
            </a:extLst>
          </p:cNvPr>
          <p:cNvSpPr>
            <a:spLocks noGrp="1"/>
          </p:cNvSpPr>
          <p:nvPr>
            <p:ph type="dt" sz="half" idx="10"/>
          </p:nvPr>
        </p:nvSpPr>
        <p:spPr/>
        <p:txBody>
          <a:bodyPr/>
          <a:lstStyle/>
          <a:p>
            <a:endParaRPr lang="de-DE"/>
          </a:p>
        </p:txBody>
      </p:sp>
      <p:sp>
        <p:nvSpPr>
          <p:cNvPr id="5" name="Footer Placeholder 4">
            <a:extLst>
              <a:ext uri="{FF2B5EF4-FFF2-40B4-BE49-F238E27FC236}">
                <a16:creationId xmlns:a16="http://schemas.microsoft.com/office/drawing/2014/main" id="{670953A9-825F-1602-BB5E-B392EBF6CB9C}"/>
              </a:ext>
            </a:extLst>
          </p:cNvPr>
          <p:cNvSpPr>
            <a:spLocks noGrp="1"/>
          </p:cNvSpPr>
          <p:nvPr>
            <p:ph type="ftr" sz="quarter" idx="11"/>
          </p:nvPr>
        </p:nvSpPr>
        <p:spPr/>
        <p:txBody>
          <a:bodyPr/>
          <a:lstStyle/>
          <a:p>
            <a:r>
              <a:rPr lang="en-US"/>
              <a:t>Sustainability reporting in the EU </a:t>
            </a:r>
            <a:endParaRPr lang="de-DE"/>
          </a:p>
        </p:txBody>
      </p:sp>
      <p:sp>
        <p:nvSpPr>
          <p:cNvPr id="6" name="Slide Number Placeholder 5">
            <a:extLst>
              <a:ext uri="{FF2B5EF4-FFF2-40B4-BE49-F238E27FC236}">
                <a16:creationId xmlns:a16="http://schemas.microsoft.com/office/drawing/2014/main" id="{28ADBB8C-0FFC-742A-D463-7A4DF1D4A929}"/>
              </a:ext>
            </a:extLst>
          </p:cNvPr>
          <p:cNvSpPr>
            <a:spLocks noGrp="1"/>
          </p:cNvSpPr>
          <p:nvPr>
            <p:ph type="sldNum" sz="quarter" idx="12"/>
          </p:nvPr>
        </p:nvSpPr>
        <p:spPr/>
        <p:txBody>
          <a:bodyPr/>
          <a:lstStyle/>
          <a:p>
            <a:fld id="{E168E3CB-A5C7-46C0-99AB-06DD5A40A815}" type="slidenum">
              <a:rPr lang="de-DE" smtClean="0"/>
              <a:t>‹#›</a:t>
            </a:fld>
            <a:endParaRPr lang="de-DE"/>
          </a:p>
        </p:txBody>
      </p:sp>
    </p:spTree>
    <p:extLst>
      <p:ext uri="{BB962C8B-B14F-4D97-AF65-F5344CB8AC3E}">
        <p14:creationId xmlns:p14="http://schemas.microsoft.com/office/powerpoint/2010/main" val="342466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6A19B37-5092-4E58-A57B-5F3D291E4972}"/>
              </a:ext>
            </a:extLst>
          </p:cNvPr>
          <p:cNvSpPr/>
          <p:nvPr userDrawn="1"/>
        </p:nvSpPr>
        <p:spPr>
          <a:xfrm rot="5400000">
            <a:off x="7995401" y="2378536"/>
            <a:ext cx="501842" cy="7891295"/>
          </a:xfrm>
          <a:prstGeom prst="rect">
            <a:avLst/>
          </a:prstGeom>
          <a:solidFill>
            <a:srgbClr val="0182C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5">
            <a:extLst>
              <a:ext uri="{FF2B5EF4-FFF2-40B4-BE49-F238E27FC236}">
                <a16:creationId xmlns:a16="http://schemas.microsoft.com/office/drawing/2014/main" id="{57F22864-FB95-4147-B159-46C8C245904E}"/>
              </a:ext>
            </a:extLst>
          </p:cNvPr>
          <p:cNvSpPr/>
          <p:nvPr userDrawn="1"/>
        </p:nvSpPr>
        <p:spPr>
          <a:xfrm rot="5400000">
            <a:off x="9667340" y="4329485"/>
            <a:ext cx="282896" cy="4774137"/>
          </a:xfrm>
          <a:prstGeom prst="rect">
            <a:avLst/>
          </a:prstGeom>
          <a:solidFill>
            <a:srgbClr val="00168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806BBF8D-B16C-428F-8953-FFCFBC609756}"/>
              </a:ext>
            </a:extLst>
          </p:cNvPr>
          <p:cNvSpPr txBox="1"/>
          <p:nvPr userDrawn="1"/>
        </p:nvSpPr>
        <p:spPr>
          <a:xfrm>
            <a:off x="10982325" y="6608139"/>
            <a:ext cx="1200150" cy="246221"/>
          </a:xfrm>
          <a:prstGeom prst="rect">
            <a:avLst/>
          </a:prstGeom>
          <a:noFill/>
        </p:spPr>
        <p:txBody>
          <a:bodyPr wrap="square" rtlCol="0">
            <a:spAutoFit/>
          </a:bodyPr>
          <a:lstStyle/>
          <a:p>
            <a:r>
              <a:rPr lang="en-US" sz="1000" dirty="0">
                <a:solidFill>
                  <a:schemeClr val="bg1"/>
                </a:solidFill>
                <a:latin typeface="Arial" panose="020B0604020202020204" pitchFamily="34" charset="0"/>
                <a:cs typeface="Arial" panose="020B0604020202020204" pitchFamily="34" charset="0"/>
              </a:rPr>
              <a:t>© EFFAS 2023</a:t>
            </a:r>
          </a:p>
        </p:txBody>
      </p:sp>
      <p:sp>
        <p:nvSpPr>
          <p:cNvPr id="9" name="Fußzeilenplatzhalter 1">
            <a:extLst>
              <a:ext uri="{FF2B5EF4-FFF2-40B4-BE49-F238E27FC236}">
                <a16:creationId xmlns:a16="http://schemas.microsoft.com/office/drawing/2014/main" id="{CE19EEDF-8F7A-4728-9694-279F71F78EC2}"/>
              </a:ext>
            </a:extLst>
          </p:cNvPr>
          <p:cNvSpPr>
            <a:spLocks noGrp="1"/>
          </p:cNvSpPr>
          <p:nvPr>
            <p:ph type="ftr" sz="quarter" idx="3"/>
          </p:nvPr>
        </p:nvSpPr>
        <p:spPr>
          <a:xfrm>
            <a:off x="4459640" y="6188709"/>
            <a:ext cx="6065380" cy="365125"/>
          </a:xfrm>
          <a:prstGeom prst="rect">
            <a:avLst/>
          </a:prstGeom>
        </p:spPr>
        <p:txBody>
          <a:bodyPr/>
          <a:lstStyle>
            <a:lvl1pPr>
              <a:defRPr sz="1400"/>
            </a:lvl1pPr>
          </a:lstStyle>
          <a:p>
            <a:r>
              <a:rPr lang="en-US">
                <a:solidFill>
                  <a:schemeClr val="bg1"/>
                </a:solidFill>
              </a:rPr>
              <a:t>Sustainability reporting in the EU </a:t>
            </a:r>
            <a:endParaRPr lang="de-DE" dirty="0">
              <a:solidFill>
                <a:schemeClr val="bg1"/>
              </a:solidFill>
            </a:endParaRPr>
          </a:p>
        </p:txBody>
      </p:sp>
      <p:sp>
        <p:nvSpPr>
          <p:cNvPr id="10" name="TextBox 9">
            <a:extLst>
              <a:ext uri="{FF2B5EF4-FFF2-40B4-BE49-F238E27FC236}">
                <a16:creationId xmlns:a16="http://schemas.microsoft.com/office/drawing/2014/main" id="{6FD8FBA0-5063-49FD-90C3-E130D14296F4}"/>
              </a:ext>
            </a:extLst>
          </p:cNvPr>
          <p:cNvSpPr txBox="1"/>
          <p:nvPr userDrawn="1"/>
        </p:nvSpPr>
        <p:spPr>
          <a:xfrm>
            <a:off x="11184442" y="6215881"/>
            <a:ext cx="533608" cy="307777"/>
          </a:xfrm>
          <a:prstGeom prst="rect">
            <a:avLst/>
          </a:prstGeom>
          <a:noFill/>
        </p:spPr>
        <p:txBody>
          <a:bodyPr wrap="none" rtlCol="0">
            <a:spAutoFit/>
          </a:bodyPr>
          <a:lstStyle/>
          <a:p>
            <a:r>
              <a:rPr lang="de-DE" sz="1400" dirty="0">
                <a:solidFill>
                  <a:schemeClr val="bg1"/>
                </a:solidFill>
              </a:rPr>
              <a:t>Page</a:t>
            </a:r>
          </a:p>
        </p:txBody>
      </p:sp>
      <p:sp>
        <p:nvSpPr>
          <p:cNvPr id="15" name="Slide Number Placeholder 5">
            <a:extLst>
              <a:ext uri="{FF2B5EF4-FFF2-40B4-BE49-F238E27FC236}">
                <a16:creationId xmlns:a16="http://schemas.microsoft.com/office/drawing/2014/main" id="{3F5FA614-2547-4C05-8A03-82BB73494C54}"/>
              </a:ext>
            </a:extLst>
          </p:cNvPr>
          <p:cNvSpPr txBox="1">
            <a:spLocks/>
          </p:cNvSpPr>
          <p:nvPr userDrawn="1"/>
        </p:nvSpPr>
        <p:spPr>
          <a:xfrm>
            <a:off x="11532092" y="6242723"/>
            <a:ext cx="452761" cy="276391"/>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23EC4BB-7236-47B5-B1CD-43302BE66065}" type="slidenum">
              <a:rPr lang="de-DE" sz="1400" kern="1200" smtClean="0">
                <a:solidFill>
                  <a:schemeClr val="bg1"/>
                </a:solidFill>
                <a:latin typeface="+mn-lt"/>
                <a:ea typeface="+mn-ea"/>
                <a:cs typeface="+mn-cs"/>
              </a:rPr>
              <a:pPr/>
              <a:t>‹#›</a:t>
            </a:fld>
            <a:endParaRPr lang="de-DE" sz="1400" kern="1200" dirty="0">
              <a:solidFill>
                <a:schemeClr val="bg1"/>
              </a:solidFill>
              <a:latin typeface="+mn-lt"/>
              <a:ea typeface="+mn-ea"/>
              <a:cs typeface="+mn-cs"/>
            </a:endParaRPr>
          </a:p>
        </p:txBody>
      </p:sp>
      <p:pic>
        <p:nvPicPr>
          <p:cNvPr id="6" name="Graphic 5">
            <a:extLst>
              <a:ext uri="{FF2B5EF4-FFF2-40B4-BE49-F238E27FC236}">
                <a16:creationId xmlns:a16="http://schemas.microsoft.com/office/drawing/2014/main" id="{A9542621-AD90-39C5-DD6E-6A7D82BD7724}"/>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90775" y="3757612"/>
            <a:ext cx="4838700" cy="771525"/>
          </a:xfrm>
          <a:prstGeom prst="rect">
            <a:avLst/>
          </a:prstGeom>
        </p:spPr>
      </p:pic>
      <p:pic>
        <p:nvPicPr>
          <p:cNvPr id="2" name="Imagen 1" descr="Logotipo&#10;&#10;Descripción generada automáticamente">
            <a:extLst>
              <a:ext uri="{FF2B5EF4-FFF2-40B4-BE49-F238E27FC236}">
                <a16:creationId xmlns:a16="http://schemas.microsoft.com/office/drawing/2014/main" id="{BA4DC86B-5AF9-EBA5-D3DF-5D8646EBD7C3}"/>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52616" y="6072654"/>
            <a:ext cx="3902899" cy="623540"/>
          </a:xfrm>
          <a:prstGeom prst="rect">
            <a:avLst/>
          </a:prstGeom>
        </p:spPr>
      </p:pic>
    </p:spTree>
    <p:extLst>
      <p:ext uri="{BB962C8B-B14F-4D97-AF65-F5344CB8AC3E}">
        <p14:creationId xmlns:p14="http://schemas.microsoft.com/office/powerpoint/2010/main" val="2131049039"/>
      </p:ext>
    </p:extLst>
  </p:cSld>
  <p:clrMap bg1="lt1" tx1="dk1" bg2="lt2" tx2="dk2" accent1="accent1" accent2="accent2" accent3="accent3" accent4="accent4" accent5="accent5" accent6="accent6" hlink="hlink" folHlink="folHlink"/>
  <p:sldLayoutIdLst>
    <p:sldLayoutId id="2147483672" r:id="rId1"/>
    <p:sldLayoutId id="2147483649" r:id="rId2"/>
    <p:sldLayoutId id="2147483650" r:id="rId3"/>
    <p:sldLayoutId id="2147483673" r:id="rId4"/>
    <p:sldLayoutId id="2147483688" r:id="rId5"/>
    <p:sldLayoutId id="2147483689" r:id="rId6"/>
  </p:sldLayoutIdLst>
  <p:hf sldNum="0" hd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273D10-D801-D00B-7490-E8DC565A86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a:extLst>
              <a:ext uri="{FF2B5EF4-FFF2-40B4-BE49-F238E27FC236}">
                <a16:creationId xmlns:a16="http://schemas.microsoft.com/office/drawing/2014/main" id="{27EE1BCD-A265-748D-17FF-CCC55F0ACC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9EE8337E-12EF-5080-7794-B29F90EFCD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de-DE"/>
          </a:p>
        </p:txBody>
      </p:sp>
      <p:sp>
        <p:nvSpPr>
          <p:cNvPr id="5" name="Footer Placeholder 4">
            <a:extLst>
              <a:ext uri="{FF2B5EF4-FFF2-40B4-BE49-F238E27FC236}">
                <a16:creationId xmlns:a16="http://schemas.microsoft.com/office/drawing/2014/main" id="{4044B942-6A0D-217D-871C-7F9B548D08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Sustainability reporting in the EU </a:t>
            </a:r>
            <a:endParaRPr lang="de-DE"/>
          </a:p>
        </p:txBody>
      </p:sp>
      <p:sp>
        <p:nvSpPr>
          <p:cNvPr id="6" name="Slide Number Placeholder 5">
            <a:extLst>
              <a:ext uri="{FF2B5EF4-FFF2-40B4-BE49-F238E27FC236}">
                <a16:creationId xmlns:a16="http://schemas.microsoft.com/office/drawing/2014/main" id="{D3D22C75-E486-1EB9-44AC-197F13274F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168E3CB-A5C7-46C0-99AB-06DD5A40A815}" type="slidenum">
              <a:rPr lang="de-DE" smtClean="0"/>
              <a:t>‹#›</a:t>
            </a:fld>
            <a:endParaRPr lang="de-DE"/>
          </a:p>
        </p:txBody>
      </p:sp>
    </p:spTree>
    <p:extLst>
      <p:ext uri="{BB962C8B-B14F-4D97-AF65-F5344CB8AC3E}">
        <p14:creationId xmlns:p14="http://schemas.microsoft.com/office/powerpoint/2010/main" val="411533034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6000"/>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BC4CB0D-7EB3-CD4D-494A-C705216E16A8}"/>
              </a:ext>
            </a:extLst>
          </p:cNvPr>
          <p:cNvSpPr/>
          <p:nvPr/>
        </p:nvSpPr>
        <p:spPr>
          <a:xfrm>
            <a:off x="1405627" y="1727543"/>
            <a:ext cx="8985455" cy="3131965"/>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Box 1">
            <a:extLst>
              <a:ext uri="{FF2B5EF4-FFF2-40B4-BE49-F238E27FC236}">
                <a16:creationId xmlns:a16="http://schemas.microsoft.com/office/drawing/2014/main" id="{FD28732D-5E05-34AF-0505-5DB2AF3191EC}"/>
              </a:ext>
            </a:extLst>
          </p:cNvPr>
          <p:cNvSpPr txBox="1"/>
          <p:nvPr/>
        </p:nvSpPr>
        <p:spPr>
          <a:xfrm>
            <a:off x="1634354" y="2287712"/>
            <a:ext cx="8814006" cy="646331"/>
          </a:xfrm>
          <a:prstGeom prst="rect">
            <a:avLst/>
          </a:prstGeom>
          <a:noFill/>
        </p:spPr>
        <p:txBody>
          <a:bodyPr wrap="square" rtlCol="0">
            <a:spAutoFit/>
          </a:bodyPr>
          <a:lstStyle/>
          <a:p>
            <a:pPr algn="ctr"/>
            <a:r>
              <a:rPr lang="de-DE" sz="3600" b="1" dirty="0" err="1">
                <a:solidFill>
                  <a:srgbClr val="80B6E2"/>
                </a:solidFill>
                <a:latin typeface="Arial" panose="020B0604020202020204" pitchFamily="34" charset="0"/>
                <a:cs typeface="Arial" panose="020B0604020202020204" pitchFamily="34" charset="0"/>
              </a:rPr>
              <a:t>Sustainability</a:t>
            </a:r>
            <a:r>
              <a:rPr lang="de-DE" sz="3600" b="1" dirty="0">
                <a:solidFill>
                  <a:srgbClr val="80B6E2"/>
                </a:solidFill>
                <a:latin typeface="Arial" panose="020B0604020202020204" pitchFamily="34" charset="0"/>
                <a:cs typeface="Arial" panose="020B0604020202020204" pitchFamily="34" charset="0"/>
              </a:rPr>
              <a:t> </a:t>
            </a:r>
            <a:r>
              <a:rPr lang="de-DE" sz="3600" b="1" dirty="0" err="1">
                <a:solidFill>
                  <a:srgbClr val="80B6E2"/>
                </a:solidFill>
                <a:latin typeface="Arial" panose="020B0604020202020204" pitchFamily="34" charset="0"/>
                <a:cs typeface="Arial" panose="020B0604020202020204" pitchFamily="34" charset="0"/>
              </a:rPr>
              <a:t>reporting</a:t>
            </a:r>
            <a:r>
              <a:rPr lang="de-DE" sz="3600" b="1" dirty="0">
                <a:solidFill>
                  <a:srgbClr val="80B6E2"/>
                </a:solidFill>
                <a:latin typeface="Arial" panose="020B0604020202020204" pitchFamily="34" charset="0"/>
                <a:cs typeface="Arial" panose="020B0604020202020204" pitchFamily="34" charset="0"/>
              </a:rPr>
              <a:t> in </a:t>
            </a:r>
            <a:r>
              <a:rPr lang="de-DE" sz="3600" b="1" dirty="0" err="1">
                <a:solidFill>
                  <a:srgbClr val="80B6E2"/>
                </a:solidFill>
                <a:latin typeface="Arial" panose="020B0604020202020204" pitchFamily="34" charset="0"/>
                <a:cs typeface="Arial" panose="020B0604020202020204" pitchFamily="34" charset="0"/>
              </a:rPr>
              <a:t>the</a:t>
            </a:r>
            <a:r>
              <a:rPr lang="de-DE" sz="3600" b="1" dirty="0">
                <a:solidFill>
                  <a:srgbClr val="80B6E2"/>
                </a:solidFill>
                <a:latin typeface="Arial" panose="020B0604020202020204" pitchFamily="34" charset="0"/>
                <a:cs typeface="Arial" panose="020B0604020202020204" pitchFamily="34" charset="0"/>
              </a:rPr>
              <a:t> EU</a:t>
            </a:r>
          </a:p>
        </p:txBody>
      </p:sp>
      <p:sp>
        <p:nvSpPr>
          <p:cNvPr id="3" name="TextBox 2">
            <a:extLst>
              <a:ext uri="{FF2B5EF4-FFF2-40B4-BE49-F238E27FC236}">
                <a16:creationId xmlns:a16="http://schemas.microsoft.com/office/drawing/2014/main" id="{9A6A0BCA-2D51-CF44-42C2-626EEAE1968F}"/>
              </a:ext>
            </a:extLst>
          </p:cNvPr>
          <p:cNvSpPr txBox="1"/>
          <p:nvPr/>
        </p:nvSpPr>
        <p:spPr>
          <a:xfrm>
            <a:off x="1726834" y="3208723"/>
            <a:ext cx="8629045" cy="707886"/>
          </a:xfrm>
          <a:prstGeom prst="rect">
            <a:avLst/>
          </a:prstGeom>
          <a:noFill/>
        </p:spPr>
        <p:txBody>
          <a:bodyPr wrap="square" rtlCol="0">
            <a:spAutoFit/>
          </a:bodyPr>
          <a:lstStyle/>
          <a:p>
            <a:pPr algn="ctr"/>
            <a:r>
              <a:rPr lang="en-US" sz="2000" dirty="0">
                <a:solidFill>
                  <a:srgbClr val="0070C0"/>
                </a:solidFill>
                <a:latin typeface="Arial" panose="020B0604020202020204" pitchFamily="34" charset="0"/>
                <a:cs typeface="Arial" panose="020B0604020202020204" pitchFamily="34" charset="0"/>
              </a:rPr>
              <a:t>SESSION 3: New corporate disclosure regulation, a landmark in sustainable finance?</a:t>
            </a:r>
          </a:p>
        </p:txBody>
      </p:sp>
      <p:pic>
        <p:nvPicPr>
          <p:cNvPr id="28" name="Picture 27" descr="A blue text on a black background&#10;&#10;Description automatically generated">
            <a:extLst>
              <a:ext uri="{FF2B5EF4-FFF2-40B4-BE49-F238E27FC236}">
                <a16:creationId xmlns:a16="http://schemas.microsoft.com/office/drawing/2014/main" id="{9EFAE5F8-5498-DDEF-695E-5B19A2B53C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6263"/>
          <a:stretch/>
        </p:blipFill>
        <p:spPr>
          <a:xfrm>
            <a:off x="9124950" y="199849"/>
            <a:ext cx="2066232" cy="592076"/>
          </a:xfrm>
          <a:prstGeom prst="rect">
            <a:avLst/>
          </a:prstGeom>
        </p:spPr>
      </p:pic>
      <p:sp>
        <p:nvSpPr>
          <p:cNvPr id="29" name="TextBox 28">
            <a:extLst>
              <a:ext uri="{FF2B5EF4-FFF2-40B4-BE49-F238E27FC236}">
                <a16:creationId xmlns:a16="http://schemas.microsoft.com/office/drawing/2014/main" id="{F6030130-B470-ECBD-AB85-9DD7CDBE6121}"/>
              </a:ext>
            </a:extLst>
          </p:cNvPr>
          <p:cNvSpPr txBox="1"/>
          <p:nvPr/>
        </p:nvSpPr>
        <p:spPr>
          <a:xfrm>
            <a:off x="9611647" y="591870"/>
            <a:ext cx="1790238" cy="400110"/>
          </a:xfrm>
          <a:prstGeom prst="rect">
            <a:avLst/>
          </a:prstGeom>
          <a:noFill/>
        </p:spPr>
        <p:txBody>
          <a:bodyPr wrap="square" rtlCol="0">
            <a:spAutoFit/>
          </a:bodyPr>
          <a:lstStyle/>
          <a:p>
            <a:pPr algn="ctr"/>
            <a:r>
              <a:rPr lang="es-ES" sz="2000" b="1" i="1" dirty="0" err="1">
                <a:solidFill>
                  <a:srgbClr val="164194"/>
                </a:solidFill>
                <a:latin typeface="Georgia" panose="02040502050405020303" pitchFamily="18" charset="0"/>
                <a:ea typeface="Calibri" panose="020F0502020204030204" pitchFamily="34" charset="0"/>
                <a:cs typeface="Arial" panose="020B0604020202020204" pitchFamily="34" charset="0"/>
              </a:rPr>
              <a:t>Congress</a:t>
            </a:r>
            <a:endParaRPr lang="de-DE" sz="2000" b="1" i="1" dirty="0">
              <a:solidFill>
                <a:srgbClr val="164194"/>
              </a:solidFill>
              <a:latin typeface="Georgia" panose="02040502050405020303" pitchFamily="18" charset="0"/>
              <a:ea typeface="Calibri" panose="020F050202020403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3AACB827-94FE-859A-80F7-1711E8DF53F3}"/>
              </a:ext>
            </a:extLst>
          </p:cNvPr>
          <p:cNvSpPr txBox="1"/>
          <p:nvPr/>
        </p:nvSpPr>
        <p:spPr>
          <a:xfrm>
            <a:off x="8705849" y="5449496"/>
            <a:ext cx="3089403" cy="523220"/>
          </a:xfrm>
          <a:prstGeom prst="rect">
            <a:avLst/>
          </a:prstGeom>
          <a:solidFill>
            <a:schemeClr val="accent6"/>
          </a:solidFill>
        </p:spPr>
        <p:txBody>
          <a:bodyPr wrap="square" rtlCol="0">
            <a:spAutoFit/>
          </a:bodyPr>
          <a:lstStyle/>
          <a:p>
            <a:pPr algn="r"/>
            <a:r>
              <a:rPr lang="es-ES" sz="1400" b="1" dirty="0">
                <a:solidFill>
                  <a:schemeClr val="bg1"/>
                </a:solidFill>
                <a:latin typeface="Arial" panose="020B0604020202020204" pitchFamily="34" charset="0"/>
                <a:cs typeface="Arial" panose="020B0604020202020204" pitchFamily="34" charset="0"/>
              </a:rPr>
              <a:t>3 &amp; 4 April 2024, Madrid</a:t>
            </a:r>
          </a:p>
          <a:p>
            <a:pPr algn="r"/>
            <a:r>
              <a:rPr lang="de-DE" sz="1400" b="1" dirty="0">
                <a:solidFill>
                  <a:schemeClr val="bg1"/>
                </a:solidFill>
                <a:latin typeface="Arial" panose="020B0604020202020204" pitchFamily="34" charset="0"/>
                <a:cs typeface="Arial" panose="020B0604020202020204" pitchFamily="34" charset="0"/>
              </a:rPr>
              <a:t>Acciona Campus Auditorium </a:t>
            </a:r>
            <a:endParaRPr lang="LID4096" sz="1400" b="1" dirty="0">
              <a:solidFill>
                <a:schemeClr val="bg1"/>
              </a:solidFill>
              <a:latin typeface="Arial" panose="020B0604020202020204" pitchFamily="34" charset="0"/>
              <a:cs typeface="Arial" panose="020B0604020202020204" pitchFamily="34" charset="0"/>
            </a:endParaRPr>
          </a:p>
        </p:txBody>
      </p:sp>
      <p:pic>
        <p:nvPicPr>
          <p:cNvPr id="7" name="Picture 6" descr="A logo with a red and black text&#10;&#10;Description automatically generated">
            <a:extLst>
              <a:ext uri="{FF2B5EF4-FFF2-40B4-BE49-F238E27FC236}">
                <a16:creationId xmlns:a16="http://schemas.microsoft.com/office/drawing/2014/main" id="{00315BCE-CD10-D31E-6987-4336248D50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71833" y="5972612"/>
            <a:ext cx="1000304" cy="486728"/>
          </a:xfrm>
          <a:prstGeom prst="rect">
            <a:avLst/>
          </a:prstGeom>
        </p:spPr>
      </p:pic>
      <p:sp>
        <p:nvSpPr>
          <p:cNvPr id="4" name="TextBox 3">
            <a:extLst>
              <a:ext uri="{FF2B5EF4-FFF2-40B4-BE49-F238E27FC236}">
                <a16:creationId xmlns:a16="http://schemas.microsoft.com/office/drawing/2014/main" id="{1230DF84-CC88-3E81-FB4F-F72DBD957186}"/>
              </a:ext>
            </a:extLst>
          </p:cNvPr>
          <p:cNvSpPr txBox="1"/>
          <p:nvPr/>
        </p:nvSpPr>
        <p:spPr>
          <a:xfrm>
            <a:off x="1348347" y="4191289"/>
            <a:ext cx="9100013" cy="400110"/>
          </a:xfrm>
          <a:prstGeom prst="rect">
            <a:avLst/>
          </a:prstGeom>
          <a:noFill/>
        </p:spPr>
        <p:txBody>
          <a:bodyPr wrap="square" rtlCol="0">
            <a:spAutoFit/>
          </a:bodyPr>
          <a:lstStyle/>
          <a:p>
            <a:pPr algn="ctr"/>
            <a:r>
              <a:rPr lang="en-US" sz="2000" b="1" dirty="0">
                <a:solidFill>
                  <a:srgbClr val="0070C0"/>
                </a:solidFill>
                <a:latin typeface="Arial" panose="020B0604020202020204" pitchFamily="34" charset="0"/>
                <a:cs typeface="Arial" panose="020B0604020202020204" pitchFamily="34" charset="0"/>
              </a:rPr>
              <a:t>Patrick de Cambourg, Chair of the EFRAG Sustainability Reporting Board</a:t>
            </a:r>
          </a:p>
        </p:txBody>
      </p:sp>
    </p:spTree>
    <p:extLst>
      <p:ext uri="{BB962C8B-B14F-4D97-AF65-F5344CB8AC3E}">
        <p14:creationId xmlns:p14="http://schemas.microsoft.com/office/powerpoint/2010/main" val="2090348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BCABDA9-379C-C626-A227-A2921718B259}"/>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sp>
        <p:nvSpPr>
          <p:cNvPr id="6" name="Title 1">
            <a:extLst>
              <a:ext uri="{FF2B5EF4-FFF2-40B4-BE49-F238E27FC236}">
                <a16:creationId xmlns:a16="http://schemas.microsoft.com/office/drawing/2014/main" id="{6847BA1E-1884-207B-9A78-317C96A29F0B}"/>
              </a:ext>
            </a:extLst>
          </p:cNvPr>
          <p:cNvSpPr txBox="1">
            <a:spLocks/>
          </p:cNvSpPr>
          <p:nvPr/>
        </p:nvSpPr>
        <p:spPr>
          <a:xfrm>
            <a:off x="242116" y="428845"/>
            <a:ext cx="10515600" cy="433322"/>
          </a:xfrm>
          <a:prstGeom prst="rect">
            <a:avLst/>
          </a:prstGeom>
        </p:spPr>
        <p:txBody>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r>
              <a:rPr lang="fr-BE" sz="2400" i="1" dirty="0" err="1"/>
              <a:t>Modular</a:t>
            </a:r>
            <a:r>
              <a:rPr lang="fr-BE" sz="2400" i="1" dirty="0"/>
              <a:t> </a:t>
            </a:r>
            <a:r>
              <a:rPr lang="fr-BE" sz="2400" i="1" dirty="0" err="1"/>
              <a:t>approach</a:t>
            </a:r>
            <a:r>
              <a:rPr lang="fr-BE" sz="2400" i="1" dirty="0"/>
              <a:t> to maximise </a:t>
            </a:r>
            <a:r>
              <a:rPr lang="fr-BE" sz="2400" i="1" dirty="0" err="1"/>
              <a:t>proportionality</a:t>
            </a:r>
            <a:endParaRPr lang="en-US" sz="2400" i="1" dirty="0"/>
          </a:p>
        </p:txBody>
      </p:sp>
      <p:grpSp>
        <p:nvGrpSpPr>
          <p:cNvPr id="7" name="Group 6">
            <a:extLst>
              <a:ext uri="{FF2B5EF4-FFF2-40B4-BE49-F238E27FC236}">
                <a16:creationId xmlns:a16="http://schemas.microsoft.com/office/drawing/2014/main" id="{734DB624-C972-9EB0-DEE7-655D5E1E1136}"/>
              </a:ext>
            </a:extLst>
          </p:cNvPr>
          <p:cNvGrpSpPr/>
          <p:nvPr/>
        </p:nvGrpSpPr>
        <p:grpSpPr>
          <a:xfrm>
            <a:off x="327284" y="905931"/>
            <a:ext cx="11527485" cy="5166817"/>
            <a:chOff x="126885" y="143481"/>
            <a:chExt cx="11608623" cy="6571012"/>
          </a:xfrm>
          <a:solidFill>
            <a:schemeClr val="accent6">
              <a:lumMod val="20000"/>
              <a:lumOff val="80000"/>
            </a:schemeClr>
          </a:solidFill>
        </p:grpSpPr>
        <p:sp>
          <p:nvSpPr>
            <p:cNvPr id="8" name="Rectangle 45">
              <a:extLst>
                <a:ext uri="{FF2B5EF4-FFF2-40B4-BE49-F238E27FC236}">
                  <a16:creationId xmlns:a16="http://schemas.microsoft.com/office/drawing/2014/main" id="{5AC53530-C851-4FC7-C47B-7D8145AEA3B7}"/>
                </a:ext>
              </a:extLst>
            </p:cNvPr>
            <p:cNvSpPr/>
            <p:nvPr/>
          </p:nvSpPr>
          <p:spPr>
            <a:xfrm>
              <a:off x="126885" y="143481"/>
              <a:ext cx="11608623" cy="6571012"/>
            </a:xfrm>
            <a:prstGeom prst="rect">
              <a:avLst/>
            </a:prstGeom>
            <a:solidFill>
              <a:schemeClr val="accent6">
                <a:lumMod val="20000"/>
                <a:lumOff val="80000"/>
                <a:alpha val="20000"/>
              </a:scheme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 sz="6000" b="0" i="0" u="none" strike="noStrike" kern="1200" cap="none" spc="0" baseline="0">
                <a:solidFill>
                  <a:srgbClr val="FFFFFF"/>
                </a:solidFill>
                <a:uFillTx/>
                <a:latin typeface="Avenir Next demi bold" panose="020B0503020202020204"/>
              </a:endParaRPr>
            </a:p>
          </p:txBody>
        </p:sp>
        <p:sp>
          <p:nvSpPr>
            <p:cNvPr id="9" name="Rectangle 42">
              <a:extLst>
                <a:ext uri="{FF2B5EF4-FFF2-40B4-BE49-F238E27FC236}">
                  <a16:creationId xmlns:a16="http://schemas.microsoft.com/office/drawing/2014/main" id="{94710F14-FF35-8DD1-0FE6-BF47825A27E8}"/>
                </a:ext>
              </a:extLst>
            </p:cNvPr>
            <p:cNvSpPr/>
            <p:nvPr/>
          </p:nvSpPr>
          <p:spPr>
            <a:xfrm>
              <a:off x="126886" y="154117"/>
              <a:ext cx="700492" cy="6560376"/>
            </a:xfrm>
            <a:prstGeom prst="rect">
              <a:avLst/>
            </a:prstGeom>
            <a:solidFill>
              <a:schemeClr val="accent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6000" b="1" i="0" u="none" strike="noStrike" kern="1200" cap="none" spc="0" baseline="0">
                  <a:solidFill>
                    <a:srgbClr val="FFFFFF"/>
                  </a:solidFill>
                  <a:uFillTx/>
                  <a:latin typeface="Avenir book" panose="02000503020000020003"/>
                </a:rPr>
                <a:t>VSME</a:t>
              </a:r>
              <a:endParaRPr lang="-" sz="6000" b="1" i="0" u="none" strike="noStrike" kern="1200" cap="none" spc="0" baseline="0">
                <a:solidFill>
                  <a:srgbClr val="FFFFFF"/>
                </a:solidFill>
                <a:uFillTx/>
                <a:latin typeface="Avenir book" panose="02000503020000020003"/>
              </a:endParaRPr>
            </a:p>
          </p:txBody>
        </p:sp>
      </p:grpSp>
      <p:grpSp>
        <p:nvGrpSpPr>
          <p:cNvPr id="10" name="Group 9">
            <a:extLst>
              <a:ext uri="{FF2B5EF4-FFF2-40B4-BE49-F238E27FC236}">
                <a16:creationId xmlns:a16="http://schemas.microsoft.com/office/drawing/2014/main" id="{057BAA41-8FDA-E89F-C7C6-013EB3E22B31}"/>
              </a:ext>
            </a:extLst>
          </p:cNvPr>
          <p:cNvGrpSpPr/>
          <p:nvPr/>
        </p:nvGrpSpPr>
        <p:grpSpPr>
          <a:xfrm>
            <a:off x="1100667" y="905931"/>
            <a:ext cx="10676465" cy="5707305"/>
            <a:chOff x="1902550" y="526183"/>
            <a:chExt cx="10127526" cy="6153313"/>
          </a:xfrm>
        </p:grpSpPr>
        <p:grpSp>
          <p:nvGrpSpPr>
            <p:cNvPr id="11" name="Group 10">
              <a:extLst>
                <a:ext uri="{FF2B5EF4-FFF2-40B4-BE49-F238E27FC236}">
                  <a16:creationId xmlns:a16="http://schemas.microsoft.com/office/drawing/2014/main" id="{166F8C24-1BCF-4877-F708-1E9AB33D077D}"/>
                </a:ext>
              </a:extLst>
            </p:cNvPr>
            <p:cNvGrpSpPr/>
            <p:nvPr/>
          </p:nvGrpSpPr>
          <p:grpSpPr>
            <a:xfrm>
              <a:off x="1902550" y="526183"/>
              <a:ext cx="10127526" cy="6153313"/>
              <a:chOff x="91632" y="193020"/>
              <a:chExt cx="10757758" cy="6673364"/>
            </a:xfrm>
          </p:grpSpPr>
          <p:sp>
            <p:nvSpPr>
              <p:cNvPr id="13" name="Google Shape;1113;p40">
                <a:extLst>
                  <a:ext uri="{FF2B5EF4-FFF2-40B4-BE49-F238E27FC236}">
                    <a16:creationId xmlns:a16="http://schemas.microsoft.com/office/drawing/2014/main" id="{3BA98330-3F16-0B7F-2728-785BA83ABF2A}"/>
                  </a:ext>
                </a:extLst>
              </p:cNvPr>
              <p:cNvSpPr/>
              <p:nvPr/>
            </p:nvSpPr>
            <p:spPr>
              <a:xfrm>
                <a:off x="3310320" y="5344015"/>
                <a:ext cx="6756804" cy="780851"/>
              </a:xfrm>
              <a:prstGeom prst="rect">
                <a:avLst/>
              </a:prstGeom>
              <a:solidFill>
                <a:srgbClr val="EEEEEE"/>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14" name="Google Shape;1113;p40">
                <a:extLst>
                  <a:ext uri="{FF2B5EF4-FFF2-40B4-BE49-F238E27FC236}">
                    <a16:creationId xmlns:a16="http://schemas.microsoft.com/office/drawing/2014/main" id="{EE37C061-333C-693C-F8BE-D3E49A9A0D46}"/>
                  </a:ext>
                </a:extLst>
              </p:cNvPr>
              <p:cNvSpPr/>
              <p:nvPr/>
            </p:nvSpPr>
            <p:spPr>
              <a:xfrm>
                <a:off x="2438353" y="2839573"/>
                <a:ext cx="6756804" cy="1093786"/>
              </a:xfrm>
              <a:prstGeom prst="rect">
                <a:avLst/>
              </a:prstGeom>
              <a:solidFill>
                <a:srgbClr val="EEEEEE"/>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15" name="Google Shape;1126;p40">
                <a:extLst>
                  <a:ext uri="{FF2B5EF4-FFF2-40B4-BE49-F238E27FC236}">
                    <a16:creationId xmlns:a16="http://schemas.microsoft.com/office/drawing/2014/main" id="{82E00A90-9F0A-05B1-7E1F-2D8965CBB612}"/>
                  </a:ext>
                </a:extLst>
              </p:cNvPr>
              <p:cNvSpPr/>
              <p:nvPr/>
            </p:nvSpPr>
            <p:spPr>
              <a:xfrm>
                <a:off x="5007685" y="4345865"/>
                <a:ext cx="5841705" cy="2520519"/>
              </a:xfrm>
              <a:prstGeom prst="rect">
                <a:avLst/>
              </a:prstGeom>
              <a:solidFill>
                <a:srgbClr val="EEEEEE"/>
              </a:solidFill>
              <a:ln cap="flat">
                <a:noFill/>
                <a:prstDash val="solid"/>
              </a:ln>
            </p:spPr>
            <p:txBody>
              <a:bodyPr vert="horz" wrap="square" lIns="182870" tIns="121898" rIns="182870" bIns="121898" anchor="ctr" anchorCtr="0" compatLnSpc="1">
                <a:noAutofit/>
              </a:bodyPr>
              <a:lstStyle/>
              <a:p>
                <a:pPr marL="285750" indent="-285750">
                  <a:spcBef>
                    <a:spcPts val="400"/>
                  </a:spcBef>
                  <a:spcAft>
                    <a:spcPts val="400"/>
                  </a:spcAft>
                  <a:buFont typeface="Arial" panose="020B0604020202020204" pitchFamily="34" charset="0"/>
                  <a:buChar char="•"/>
                </a:pPr>
                <a:r>
                  <a:rPr lang="en-US" sz="1400" b="1">
                    <a:latin typeface="Avenir Next Demi Bold" panose="020B0503020202020204"/>
                    <a:cs typeface="Arial"/>
                  </a:rPr>
                  <a:t>When SME face questionnaires from business partners</a:t>
                </a:r>
                <a:endParaRPr lang="en-BE" sz="1400" b="1">
                  <a:latin typeface="Avenir Next Demi Bold" panose="020B0503020202020204"/>
                  <a:cs typeface="Arial"/>
                </a:endParaRPr>
              </a:p>
              <a:p>
                <a:pPr marL="285750" indent="-285750">
                  <a:spcBef>
                    <a:spcPts val="400"/>
                  </a:spcBef>
                  <a:spcAft>
                    <a:spcPts val="400"/>
                  </a:spcAft>
                  <a:buFont typeface="Arial" panose="020B0604020202020204" pitchFamily="34" charset="0"/>
                  <a:buChar char="•"/>
                </a:pPr>
                <a:r>
                  <a:rPr lang="en-US" sz="1400" b="1">
                    <a:latin typeface="Avenir Next Demi Bold" panose="020B0503020202020204"/>
                    <a:cs typeface="Arial"/>
                  </a:rPr>
                  <a:t>Sustainable Finance datapoints </a:t>
                </a:r>
                <a:r>
                  <a:rPr lang="en-US" sz="1400">
                    <a:latin typeface="Avenir Next Demi Bold" panose="020B0503020202020204"/>
                    <a:cs typeface="Arial"/>
                  </a:rPr>
                  <a:t>(T</a:t>
                </a:r>
                <a:r>
                  <a:rPr lang="en-BE" sz="1400">
                    <a:latin typeface="Avenir Next Demi Bold" panose="020B0503020202020204"/>
                    <a:cs typeface="Arial"/>
                  </a:rPr>
                  <a:t>able </a:t>
                </a:r>
                <a:r>
                  <a:rPr lang="en-US" sz="1400">
                    <a:latin typeface="Avenir Next Demi Bold" panose="020B0503020202020204"/>
                    <a:cs typeface="Arial"/>
                  </a:rPr>
                  <a:t>1 SFDR PAI, </a:t>
                </a:r>
                <a:r>
                  <a:rPr lang="en-BE" sz="1400">
                    <a:latin typeface="Avenir Next Demi Bold" panose="020B0503020202020204"/>
                    <a:cs typeface="Arial"/>
                  </a:rPr>
                  <a:t>EBA </a:t>
                </a:r>
                <a:r>
                  <a:rPr lang="en-US" sz="1400">
                    <a:latin typeface="Avenir Next Demi Bold" panose="020B0503020202020204"/>
                    <a:cs typeface="Arial"/>
                  </a:rPr>
                  <a:t>Pillar 3, Benchmark</a:t>
                </a:r>
                <a:r>
                  <a:rPr lang="en-BE" sz="1400">
                    <a:latin typeface="Avenir Next Demi Bold" panose="020B0503020202020204"/>
                    <a:cs typeface="Arial"/>
                  </a:rPr>
                  <a:t> Regulation</a:t>
                </a:r>
                <a:r>
                  <a:rPr lang="en-US" sz="1400">
                    <a:latin typeface="Avenir Next Demi Bold" panose="020B0503020202020204"/>
                    <a:cs typeface="Arial"/>
                  </a:rPr>
                  <a:t>) as proxies for ESG management</a:t>
                </a:r>
                <a:r>
                  <a:rPr lang="en-BE" sz="1400">
                    <a:latin typeface="Avenir Next Demi Bold" panose="020B0503020202020204"/>
                    <a:cs typeface="Arial"/>
                  </a:rPr>
                  <a:t>.</a:t>
                </a:r>
              </a:p>
              <a:p>
                <a:pPr marL="285750" indent="-285750">
                  <a:spcBef>
                    <a:spcPts val="400"/>
                  </a:spcBef>
                  <a:spcAft>
                    <a:spcPts val="400"/>
                  </a:spcAft>
                  <a:buFont typeface="Arial" panose="020B0604020202020204" pitchFamily="34" charset="0"/>
                  <a:buChar char="•"/>
                </a:pPr>
                <a:r>
                  <a:rPr lang="en-BE" sz="1400">
                    <a:latin typeface="Avenir Next Demi Bold" panose="020B0503020202020204"/>
                    <a:cs typeface="Arial"/>
                  </a:rPr>
                  <a:t>Minimum language </a:t>
                </a:r>
                <a:r>
                  <a:rPr lang="en-BE" sz="1400" err="1">
                    <a:latin typeface="Avenir Next Demi Bold" panose="020B0503020202020204"/>
                    <a:cs typeface="Arial"/>
                  </a:rPr>
                  <a:t>simp</a:t>
                </a:r>
                <a:r>
                  <a:rPr lang="en-US" sz="1400">
                    <a:latin typeface="Avenir Next Demi Bold" panose="020B0503020202020204"/>
                    <a:cs typeface="Arial"/>
                  </a:rPr>
                  <a:t>l</a:t>
                </a:r>
                <a:r>
                  <a:rPr lang="en-BE" sz="1400" err="1">
                    <a:latin typeface="Avenir Next Demi Bold" panose="020B0503020202020204"/>
                    <a:cs typeface="Arial"/>
                  </a:rPr>
                  <a:t>ification</a:t>
                </a:r>
                <a:r>
                  <a:rPr lang="en-BE" sz="1400">
                    <a:latin typeface="Avenir Next Demi Bold" panose="020B0503020202020204"/>
                    <a:cs typeface="Arial"/>
                  </a:rPr>
                  <a:t> achieved </a:t>
                </a:r>
                <a:endParaRPr lang="fr-BE" sz="1400">
                  <a:latin typeface="Avenir Next Demi Bold" panose="020B0503020202020204"/>
                  <a:cs typeface="Arial"/>
                </a:endParaRPr>
              </a:p>
              <a:p>
                <a:pPr marL="285750" indent="-285750">
                  <a:spcBef>
                    <a:spcPts val="400"/>
                  </a:spcBef>
                  <a:spcAft>
                    <a:spcPts val="400"/>
                  </a:spcAft>
                  <a:buFont typeface="Arial" panose="020B0604020202020204" pitchFamily="34" charset="0"/>
                  <a:buChar char="•"/>
                </a:pPr>
                <a:r>
                  <a:rPr lang="fr-BE" sz="1400">
                    <a:latin typeface="Calibri" panose="020F0502020204030204" pitchFamily="34" charset="0"/>
                    <a:ea typeface="MS Mincho" panose="02020609040205080304" pitchFamily="49" charset="-128"/>
                    <a:cs typeface="Arial" panose="020B0604020202020204" pitchFamily="34" charset="0"/>
                  </a:rPr>
                  <a:t>D</a:t>
                </a:r>
                <a:r>
                  <a:rPr lang="en-US" sz="1400" err="1">
                    <a:latin typeface="Calibri" panose="020F0502020204030204" pitchFamily="34" charset="0"/>
                    <a:ea typeface="MS Mincho" panose="02020609040205080304" pitchFamily="49" charset="-128"/>
                    <a:cs typeface="Arial" panose="020B0604020202020204" pitchFamily="34" charset="0"/>
                  </a:rPr>
                  <a:t>isclose</a:t>
                </a:r>
                <a:r>
                  <a:rPr lang="en-US" sz="1400">
                    <a:latin typeface="Calibri" panose="020F0502020204030204" pitchFamily="34" charset="0"/>
                    <a:ea typeface="MS Mincho" panose="02020609040205080304" pitchFamily="49" charset="-128"/>
                    <a:cs typeface="Arial" panose="020B0604020202020204" pitchFamily="34" charset="0"/>
                  </a:rPr>
                  <a:t> the material matters </a:t>
                </a:r>
                <a:r>
                  <a:rPr lang="en-US" sz="1400">
                    <a:effectLst/>
                    <a:latin typeface="Calibri" panose="020F0502020204030204" pitchFamily="34" charset="0"/>
                    <a:ea typeface="MS Mincho" panose="02020609040205080304" pitchFamily="49" charset="-128"/>
                    <a:cs typeface="Arial" panose="020B0604020202020204" pitchFamily="34" charset="0"/>
                  </a:rPr>
                  <a:t>(</a:t>
                </a:r>
                <a:r>
                  <a:rPr lang="en-US" sz="1400" b="1">
                    <a:effectLst/>
                    <a:latin typeface="Calibri" panose="020F0502020204030204" pitchFamily="34" charset="0"/>
                    <a:ea typeface="MS Mincho" panose="02020609040205080304" pitchFamily="49" charset="-128"/>
                    <a:cs typeface="Arial" panose="020B0604020202020204" pitchFamily="34" charset="0"/>
                  </a:rPr>
                  <a:t>from th</a:t>
                </a:r>
                <a:r>
                  <a:rPr lang="en-US" sz="1400" b="1">
                    <a:latin typeface="Calibri" panose="020F0502020204030204" pitchFamily="34" charset="0"/>
                    <a:ea typeface="MS Mincho" panose="02020609040205080304" pitchFamily="49" charset="-128"/>
                    <a:cs typeface="Arial" panose="020B0604020202020204" pitchFamily="34" charset="0"/>
                  </a:rPr>
                  <a:t>e </a:t>
                </a:r>
                <a:r>
                  <a:rPr lang="en-US" sz="1400" b="1" err="1">
                    <a:latin typeface="Calibri" panose="020F0502020204030204" pitchFamily="34" charset="0"/>
                    <a:ea typeface="MS Mincho" panose="02020609040205080304" pitchFamily="49" charset="-128"/>
                    <a:cs typeface="Arial" panose="020B0604020202020204" pitchFamily="34" charset="0"/>
                  </a:rPr>
                  <a:t>llist</a:t>
                </a:r>
                <a:r>
                  <a:rPr lang="en-US" sz="1400" b="1">
                    <a:latin typeface="Calibri" panose="020F0502020204030204" pitchFamily="34" charset="0"/>
                    <a:ea typeface="MS Mincho" panose="02020609040205080304" pitchFamily="49" charset="-128"/>
                    <a:cs typeface="Arial" panose="020B0604020202020204" pitchFamily="34" charset="0"/>
                  </a:rPr>
                  <a:t> </a:t>
                </a:r>
                <a:r>
                  <a:rPr lang="en-US" sz="1400" b="1">
                    <a:effectLst/>
                    <a:latin typeface="Calibri" panose="020F0502020204030204" pitchFamily="34" charset="0"/>
                    <a:ea typeface="MS Mincho" panose="02020609040205080304" pitchFamily="49" charset="-128"/>
                    <a:cs typeface="Arial" panose="020B0604020202020204" pitchFamily="34" charset="0"/>
                  </a:rPr>
                  <a:t>in AR 16 of ESRS 1) </a:t>
                </a:r>
                <a:endParaRPr lang="en-BE" sz="1400">
                  <a:latin typeface="Avenir Next Demi Bold" panose="020B0503020202020204"/>
                  <a:cs typeface="Arial"/>
                </a:endParaRPr>
              </a:p>
              <a:p>
                <a:pPr marL="285750" indent="-285750">
                  <a:spcBef>
                    <a:spcPts val="400"/>
                  </a:spcBef>
                  <a:spcAft>
                    <a:spcPts val="400"/>
                  </a:spcAft>
                  <a:buFont typeface="Arial" panose="020B0604020202020204" pitchFamily="34" charset="0"/>
                  <a:buChar char="•"/>
                </a:pPr>
                <a:r>
                  <a:rPr lang="en-BE" sz="1400" b="1">
                    <a:latin typeface="Avenir Next Demi Bold" panose="020B0503020202020204"/>
                    <a:cs typeface="Arial"/>
                  </a:rPr>
                  <a:t>11 Disclosures</a:t>
                </a:r>
                <a:endParaRPr lang="fr-BE" sz="1400" b="1">
                  <a:latin typeface="Avenir Next Demi Bold" panose="020B0503020202020204"/>
                  <a:cs typeface="Arial"/>
                </a:endParaRPr>
              </a:p>
            </p:txBody>
          </p:sp>
          <p:sp>
            <p:nvSpPr>
              <p:cNvPr id="16" name="Google Shape;1145;p40">
                <a:extLst>
                  <a:ext uri="{FF2B5EF4-FFF2-40B4-BE49-F238E27FC236}">
                    <a16:creationId xmlns:a16="http://schemas.microsoft.com/office/drawing/2014/main" id="{85C711E1-3547-7068-8824-4C3BC96DB1B1}"/>
                  </a:ext>
                </a:extLst>
              </p:cNvPr>
              <p:cNvSpPr/>
              <p:nvPr/>
            </p:nvSpPr>
            <p:spPr>
              <a:xfrm>
                <a:off x="2584505" y="3423239"/>
                <a:ext cx="560719" cy="0"/>
              </a:xfrm>
              <a:custGeom>
                <a:avLst/>
                <a:gdLst>
                  <a:gd name="f0" fmla="val w"/>
                  <a:gd name="f1" fmla="val h"/>
                  <a:gd name="f2" fmla="val 0"/>
                  <a:gd name="f3" fmla="val 22283"/>
                  <a:gd name="f4" fmla="val 168"/>
                  <a:gd name="f5" fmla="val 1"/>
                  <a:gd name="f6" fmla="*/ f0 1 22283"/>
                  <a:gd name="f7" fmla="*/ f1 1 168"/>
                  <a:gd name="f8" fmla="val f2"/>
                  <a:gd name="f9" fmla="val f3"/>
                  <a:gd name="f10" fmla="val f4"/>
                  <a:gd name="f11" fmla="+- f10 0 f8"/>
                  <a:gd name="f12" fmla="+- f9 0 f8"/>
                  <a:gd name="f13" fmla="*/ f12 1 22283"/>
                  <a:gd name="f14" fmla="*/ f11 1 16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2283" h="168">
                    <a:moveTo>
                      <a:pt x="f2" y="f5"/>
                    </a:moveTo>
                    <a:lnTo>
                      <a:pt x="f2" y="f4"/>
                    </a:lnTo>
                    <a:lnTo>
                      <a:pt x="f3" y="f4"/>
                    </a:lnTo>
                    <a:lnTo>
                      <a:pt x="f3" y="f5"/>
                    </a:lnTo>
                    <a:close/>
                  </a:path>
                </a:pathLst>
              </a:custGeom>
              <a:solidFill>
                <a:srgbClr val="666666"/>
              </a:solidFill>
              <a:ln w="19046" cap="flat">
                <a:solidFill>
                  <a:srgbClr val="666666"/>
                </a:solidFill>
                <a:prstDash val="solid"/>
                <a:roun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17" name="Google Shape;1142;p40">
                <a:extLst>
                  <a:ext uri="{FF2B5EF4-FFF2-40B4-BE49-F238E27FC236}">
                    <a16:creationId xmlns:a16="http://schemas.microsoft.com/office/drawing/2014/main" id="{DB62F2D0-F3CB-86FB-355C-D32B2603341C}"/>
                  </a:ext>
                </a:extLst>
              </p:cNvPr>
              <p:cNvSpPr/>
              <p:nvPr/>
            </p:nvSpPr>
            <p:spPr>
              <a:xfrm>
                <a:off x="1109798" y="3157240"/>
                <a:ext cx="1555650" cy="1609572"/>
              </a:xfrm>
              <a:custGeom>
                <a:avLst/>
                <a:gdLst>
                  <a:gd name="f0" fmla="val w"/>
                  <a:gd name="f1" fmla="val h"/>
                  <a:gd name="f2" fmla="val 0"/>
                  <a:gd name="f3" fmla="val 28755"/>
                  <a:gd name="f4" fmla="val 35026"/>
                  <a:gd name="f5" fmla="val 8774"/>
                  <a:gd name="f6" fmla="val 11909"/>
                  <a:gd name="f7" fmla="val 22416"/>
                  <a:gd name="f8" fmla="val 29088"/>
                  <a:gd name="f9" fmla="val 28754"/>
                  <a:gd name="f10" fmla="val 20015"/>
                  <a:gd name="f11" fmla="val 8740"/>
                  <a:gd name="f12" fmla="val 1"/>
                  <a:gd name="f13" fmla="*/ f0 1 28755"/>
                  <a:gd name="f14" fmla="*/ f1 1 35026"/>
                  <a:gd name="f15" fmla="val f2"/>
                  <a:gd name="f16" fmla="val f3"/>
                  <a:gd name="f17" fmla="val f4"/>
                  <a:gd name="f18" fmla="+- f17 0 f15"/>
                  <a:gd name="f19" fmla="+- f16 0 f15"/>
                  <a:gd name="f20" fmla="*/ f19 1 28755"/>
                  <a:gd name="f21" fmla="*/ f18 1 35026"/>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28755" h="35026">
                    <a:moveTo>
                      <a:pt x="f2" y="f5"/>
                    </a:moveTo>
                    <a:lnTo>
                      <a:pt x="f2" y="f4"/>
                    </a:lnTo>
                    <a:cubicBezTo>
                      <a:pt x="f6" y="f4"/>
                      <a:pt x="f7" y="f8"/>
                      <a:pt x="f9" y="f10"/>
                    </a:cubicBezTo>
                    <a:lnTo>
                      <a:pt x="f11" y="f12"/>
                    </a:lnTo>
                    <a:close/>
                  </a:path>
                </a:pathLst>
              </a:custGeom>
              <a:solidFill>
                <a:srgbClr val="B6D7A8"/>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grpSp>
            <p:nvGrpSpPr>
              <p:cNvPr id="18" name="Group 3">
                <a:extLst>
                  <a:ext uri="{FF2B5EF4-FFF2-40B4-BE49-F238E27FC236}">
                    <a16:creationId xmlns:a16="http://schemas.microsoft.com/office/drawing/2014/main" id="{201C0C36-8524-6713-F5EE-BA98DD6EBCB8}"/>
                  </a:ext>
                </a:extLst>
              </p:cNvPr>
              <p:cNvGrpSpPr/>
              <p:nvPr/>
            </p:nvGrpSpPr>
            <p:grpSpPr>
              <a:xfrm>
                <a:off x="2666527" y="4933562"/>
                <a:ext cx="1555650" cy="1555723"/>
                <a:chOff x="2666527" y="4933562"/>
                <a:chExt cx="1555650" cy="1555723"/>
              </a:xfrm>
            </p:grpSpPr>
            <p:sp>
              <p:nvSpPr>
                <p:cNvPr id="42" name="Google Shape;1147;p40">
                  <a:extLst>
                    <a:ext uri="{FF2B5EF4-FFF2-40B4-BE49-F238E27FC236}">
                      <a16:creationId xmlns:a16="http://schemas.microsoft.com/office/drawing/2014/main" id="{F0E935D4-9A40-7069-23B9-F4A5A763FBC8}"/>
                    </a:ext>
                  </a:extLst>
                </p:cNvPr>
                <p:cNvSpPr/>
                <p:nvPr/>
              </p:nvSpPr>
              <p:spPr>
                <a:xfrm>
                  <a:off x="2666527" y="4933562"/>
                  <a:ext cx="1555650" cy="1555723"/>
                </a:xfrm>
                <a:custGeom>
                  <a:avLst/>
                  <a:gdLst>
                    <a:gd name="f0" fmla="val w"/>
                    <a:gd name="f1" fmla="val h"/>
                    <a:gd name="f2" fmla="val 0"/>
                    <a:gd name="f3" fmla="val 35893"/>
                    <a:gd name="f4" fmla="val 35894"/>
                    <a:gd name="f5" fmla="val 17947"/>
                    <a:gd name="f6" fmla="val 27854"/>
                    <a:gd name="f7" fmla="val 8040"/>
                    <a:gd name="f8" fmla="val 1"/>
                    <a:gd name="f9" fmla="*/ f0 1 35893"/>
                    <a:gd name="f10" fmla="*/ f1 1 35894"/>
                    <a:gd name="f11" fmla="val f2"/>
                    <a:gd name="f12" fmla="val f3"/>
                    <a:gd name="f13" fmla="val f4"/>
                    <a:gd name="f14" fmla="+- f13 0 f11"/>
                    <a:gd name="f15" fmla="+- f12 0 f11"/>
                    <a:gd name="f16" fmla="*/ f15 1 35893"/>
                    <a:gd name="f17" fmla="*/ f14 1 35894"/>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35893" h="35894">
                      <a:moveTo>
                        <a:pt x="f3" y="f5"/>
                      </a:moveTo>
                      <a:cubicBezTo>
                        <a:pt x="f3" y="f6"/>
                        <a:pt x="f6" y="f3"/>
                        <a:pt x="f5" y="f3"/>
                      </a:cubicBezTo>
                      <a:cubicBezTo>
                        <a:pt x="f7" y="f3"/>
                        <a:pt x="f2" y="f6"/>
                        <a:pt x="f2" y="f5"/>
                      </a:cubicBezTo>
                      <a:cubicBezTo>
                        <a:pt x="f2" y="f7"/>
                        <a:pt x="f7" y="f8"/>
                        <a:pt x="f5" y="f8"/>
                      </a:cubicBezTo>
                      <a:cubicBezTo>
                        <a:pt x="f6" y="f8"/>
                        <a:pt x="f3" y="f7"/>
                        <a:pt x="f3" y="f5"/>
                      </a:cubicBezTo>
                      <a:close/>
                    </a:path>
                  </a:pathLst>
                </a:custGeom>
                <a:solidFill>
                  <a:srgbClr val="B6D7A8"/>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43" name="Google Shape;1148;p40">
                  <a:extLst>
                    <a:ext uri="{FF2B5EF4-FFF2-40B4-BE49-F238E27FC236}">
                      <a16:creationId xmlns:a16="http://schemas.microsoft.com/office/drawing/2014/main" id="{4F6C7C57-B26B-C7BA-B7B8-97134D4BC35A}"/>
                    </a:ext>
                  </a:extLst>
                </p:cNvPr>
                <p:cNvSpPr/>
                <p:nvPr/>
              </p:nvSpPr>
              <p:spPr>
                <a:xfrm>
                  <a:off x="2789904" y="5104197"/>
                  <a:ext cx="1283594" cy="1233306"/>
                </a:xfrm>
                <a:custGeom>
                  <a:avLst/>
                  <a:gdLst>
                    <a:gd name="f0" fmla="val w"/>
                    <a:gd name="f1" fmla="val h"/>
                    <a:gd name="f2" fmla="val 0"/>
                    <a:gd name="f3" fmla="val 28454"/>
                    <a:gd name="f4" fmla="val 28455"/>
                    <a:gd name="f5" fmla="val 14244"/>
                    <a:gd name="f6" fmla="val 22116"/>
                    <a:gd name="f7" fmla="val 22083"/>
                    <a:gd name="f8" fmla="val 6371"/>
                    <a:gd name="f9" fmla="val 6372"/>
                    <a:gd name="f10" fmla="*/ f0 1 28454"/>
                    <a:gd name="f11" fmla="*/ f1 1 28455"/>
                    <a:gd name="f12" fmla="val f2"/>
                    <a:gd name="f13" fmla="val f3"/>
                    <a:gd name="f14" fmla="val f4"/>
                    <a:gd name="f15" fmla="+- f14 0 f12"/>
                    <a:gd name="f16" fmla="+- f13 0 f12"/>
                    <a:gd name="f17" fmla="*/ f16 1 28454"/>
                    <a:gd name="f18" fmla="*/ f15 1 28455"/>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8454" h="28455">
                      <a:moveTo>
                        <a:pt x="f3" y="f5"/>
                      </a:moveTo>
                      <a:cubicBezTo>
                        <a:pt x="f3" y="f6"/>
                        <a:pt x="f7" y="f3"/>
                        <a:pt x="f5" y="f3"/>
                      </a:cubicBezTo>
                      <a:cubicBezTo>
                        <a:pt x="f8" y="f3"/>
                        <a:pt x="f2" y="f6"/>
                        <a:pt x="f2" y="f5"/>
                      </a:cubicBezTo>
                      <a:cubicBezTo>
                        <a:pt x="f2" y="f9"/>
                        <a:pt x="f8" y="f2"/>
                        <a:pt x="f5" y="f2"/>
                      </a:cubicBezTo>
                      <a:cubicBezTo>
                        <a:pt x="f7" y="f2"/>
                        <a:pt x="f3" y="f9"/>
                        <a:pt x="f3" y="f5"/>
                      </a:cubicBezTo>
                      <a:close/>
                    </a:path>
                  </a:pathLst>
                </a:custGeom>
                <a:solidFill>
                  <a:srgbClr val="FFFFFF"/>
                </a:solidFill>
                <a:ln cap="flat">
                  <a:noFill/>
                  <a:prstDash val="solid"/>
                </a:ln>
              </p:spPr>
              <p:txBody>
                <a:bodyPr vert="horz" wrap="square" lIns="121898" tIns="121898" rIns="121898" bIns="121898" anchor="ctr" anchorCtr="1" compatLnSpc="1">
                  <a:noAutofit/>
                </a:bodyPr>
                <a:lstStyle/>
                <a:p>
                  <a:pPr marL="0" marR="0" lvl="0" indent="0" algn="ctr"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BE" sz="1600" b="1" i="0" u="none" strike="noStrike" kern="0" cap="none" spc="0" baseline="0">
                      <a:solidFill>
                        <a:srgbClr val="000000"/>
                      </a:solidFill>
                      <a:uFillTx/>
                      <a:latin typeface="Avenir book" panose="02000503020000020003"/>
                      <a:ea typeface="Roboto"/>
                      <a:cs typeface="Roboto"/>
                    </a:rPr>
                    <a:t>Business Partner</a:t>
                  </a:r>
                  <a:r>
                    <a:rPr lang="en-US" sz="1600" b="1" i="0" u="none" strike="noStrike" kern="0" cap="none" spc="0" baseline="0">
                      <a:solidFill>
                        <a:srgbClr val="000000"/>
                      </a:solidFill>
                      <a:uFillTx/>
                      <a:latin typeface="Avenir book" panose="02000503020000020003"/>
                      <a:ea typeface="Roboto"/>
                      <a:cs typeface="Roboto"/>
                    </a:rPr>
                    <a:t> </a:t>
                  </a:r>
                  <a:r>
                    <a:rPr lang="en-BE" sz="1600" b="1" i="0" u="none" strike="noStrike" kern="0" cap="none" spc="0" baseline="0">
                      <a:solidFill>
                        <a:srgbClr val="000000"/>
                      </a:solidFill>
                      <a:uFillTx/>
                      <a:latin typeface="Avenir book" panose="02000503020000020003"/>
                      <a:ea typeface="Roboto"/>
                      <a:cs typeface="Roboto"/>
                    </a:rPr>
                    <a:t>M</a:t>
                  </a:r>
                  <a:r>
                    <a:rPr lang="en-US" sz="1600" b="1" i="0" u="none" strike="noStrike" kern="0" cap="none" spc="0" baseline="0" err="1">
                      <a:solidFill>
                        <a:srgbClr val="000000"/>
                      </a:solidFill>
                      <a:uFillTx/>
                      <a:latin typeface="Avenir book" panose="02000503020000020003"/>
                      <a:ea typeface="Roboto"/>
                      <a:cs typeface="Roboto"/>
                    </a:rPr>
                    <a:t>odule</a:t>
                  </a:r>
                  <a:endParaRPr lang="en-US" sz="1600" b="0" i="0" u="none" strike="noStrike" kern="0" cap="none" spc="0" baseline="0">
                    <a:solidFill>
                      <a:srgbClr val="000000"/>
                    </a:solidFill>
                    <a:uFillTx/>
                    <a:latin typeface="Avenir Book" panose="02000503020000020003"/>
                    <a:cs typeface="Arial"/>
                  </a:endParaRPr>
                </a:p>
              </p:txBody>
            </p:sp>
          </p:grpSp>
          <p:grpSp>
            <p:nvGrpSpPr>
              <p:cNvPr id="19" name="Group 5">
                <a:extLst>
                  <a:ext uri="{FF2B5EF4-FFF2-40B4-BE49-F238E27FC236}">
                    <a16:creationId xmlns:a16="http://schemas.microsoft.com/office/drawing/2014/main" id="{07EF20D3-664C-326D-0E74-2CCEFD387AA3}"/>
                  </a:ext>
                </a:extLst>
              </p:cNvPr>
              <p:cNvGrpSpPr/>
              <p:nvPr/>
            </p:nvGrpSpPr>
            <p:grpSpPr>
              <a:xfrm>
                <a:off x="1961040" y="4497732"/>
                <a:ext cx="814531" cy="844402"/>
                <a:chOff x="1961040" y="4497732"/>
                <a:chExt cx="814531" cy="844402"/>
              </a:xfrm>
            </p:grpSpPr>
            <p:sp>
              <p:nvSpPr>
                <p:cNvPr id="37" name="Google Shape;1149;p40">
                  <a:extLst>
                    <a:ext uri="{FF2B5EF4-FFF2-40B4-BE49-F238E27FC236}">
                      <a16:creationId xmlns:a16="http://schemas.microsoft.com/office/drawing/2014/main" id="{197E36C2-3CAA-F5CB-A7F7-F226131B0252}"/>
                    </a:ext>
                  </a:extLst>
                </p:cNvPr>
                <p:cNvSpPr/>
                <p:nvPr/>
              </p:nvSpPr>
              <p:spPr>
                <a:xfrm>
                  <a:off x="1987896" y="4514173"/>
                  <a:ext cx="200655" cy="199796"/>
                </a:xfrm>
                <a:custGeom>
                  <a:avLst/>
                  <a:gdLst>
                    <a:gd name="f0" fmla="val w"/>
                    <a:gd name="f1" fmla="val h"/>
                    <a:gd name="f2" fmla="val 0"/>
                    <a:gd name="f3" fmla="val 7974"/>
                    <a:gd name="f4" fmla="val 7940"/>
                    <a:gd name="f5" fmla="val 6539"/>
                    <a:gd name="f6" fmla="val 1402"/>
                    <a:gd name="f7" fmla="val 5138"/>
                    <a:gd name="f8" fmla="val 1"/>
                    <a:gd name="f9" fmla="val 2836"/>
                    <a:gd name="f10" fmla="val 1435"/>
                    <a:gd name="f11" fmla="val 5104"/>
                    <a:gd name="f12" fmla="val 7973"/>
                    <a:gd name="f13" fmla="*/ f0 1 7974"/>
                    <a:gd name="f14" fmla="*/ f1 1 7940"/>
                    <a:gd name="f15" fmla="val f2"/>
                    <a:gd name="f16" fmla="val f3"/>
                    <a:gd name="f17" fmla="val f4"/>
                    <a:gd name="f18" fmla="+- f17 0 f15"/>
                    <a:gd name="f19" fmla="+- f16 0 f15"/>
                    <a:gd name="f20" fmla="*/ f19 1 7974"/>
                    <a:gd name="f21" fmla="*/ f18 1 79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974" h="7940">
                      <a:moveTo>
                        <a:pt x="f5" y="f6"/>
                      </a:moveTo>
                      <a:cubicBezTo>
                        <a:pt x="f7" y="f8"/>
                        <a:pt x="f9" y="f8"/>
                        <a:pt x="f10" y="f6"/>
                      </a:cubicBezTo>
                      <a:cubicBezTo>
                        <a:pt x="f8" y="f9"/>
                        <a:pt x="f8" y="f11"/>
                        <a:pt x="f10" y="f5"/>
                      </a:cubicBezTo>
                      <a:cubicBezTo>
                        <a:pt x="f9" y="f4"/>
                        <a:pt x="f7" y="f4"/>
                        <a:pt x="f5" y="f5"/>
                      </a:cubicBezTo>
                      <a:cubicBezTo>
                        <a:pt x="f12" y="f11"/>
                        <a:pt x="f12" y="f9"/>
                        <a:pt x="f5" y="f6"/>
                      </a:cubicBezTo>
                      <a:close/>
                    </a:path>
                  </a:pathLst>
                </a:custGeom>
                <a:solidFill>
                  <a:srgbClr val="666666"/>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grpSp>
              <p:nvGrpSpPr>
                <p:cNvPr id="38" name="Group 4">
                  <a:extLst>
                    <a:ext uri="{FF2B5EF4-FFF2-40B4-BE49-F238E27FC236}">
                      <a16:creationId xmlns:a16="http://schemas.microsoft.com/office/drawing/2014/main" id="{63F1CE06-5F50-35A0-2DB3-06CBCD9C1B6B}"/>
                    </a:ext>
                  </a:extLst>
                </p:cNvPr>
                <p:cNvGrpSpPr/>
                <p:nvPr/>
              </p:nvGrpSpPr>
              <p:grpSpPr>
                <a:xfrm>
                  <a:off x="1961040" y="4497732"/>
                  <a:ext cx="814531" cy="844402"/>
                  <a:chOff x="1961040" y="4497732"/>
                  <a:chExt cx="814531" cy="844402"/>
                </a:xfrm>
              </p:grpSpPr>
              <p:sp>
                <p:nvSpPr>
                  <p:cNvPr id="40" name="Google Shape;1141;p40">
                    <a:extLst>
                      <a:ext uri="{FF2B5EF4-FFF2-40B4-BE49-F238E27FC236}">
                        <a16:creationId xmlns:a16="http://schemas.microsoft.com/office/drawing/2014/main" id="{AD6E4F74-47D2-32AA-0233-C5D36B12557E}"/>
                      </a:ext>
                    </a:extLst>
                  </p:cNvPr>
                  <p:cNvSpPr/>
                  <p:nvPr/>
                </p:nvSpPr>
                <p:spPr>
                  <a:xfrm>
                    <a:off x="2045814" y="4580833"/>
                    <a:ext cx="729757" cy="761301"/>
                  </a:xfrm>
                  <a:custGeom>
                    <a:avLst/>
                    <a:gdLst>
                      <a:gd name="f0" fmla="val w"/>
                      <a:gd name="f1" fmla="val h"/>
                      <a:gd name="f2" fmla="val 0"/>
                      <a:gd name="f3" fmla="val 23818"/>
                      <a:gd name="f4" fmla="val 23718"/>
                      <a:gd name="f5" fmla="val 22817"/>
                      <a:gd name="f6" fmla="val 23717"/>
                      <a:gd name="f7" fmla="val 1"/>
                      <a:gd name="f8" fmla="val 1001"/>
                      <a:gd name="f9" fmla="val 22716"/>
                      <a:gd name="f10" fmla="*/ f0 1 23818"/>
                      <a:gd name="f11" fmla="*/ f1 1 23718"/>
                      <a:gd name="f12" fmla="val f2"/>
                      <a:gd name="f13" fmla="val f3"/>
                      <a:gd name="f14" fmla="val f4"/>
                      <a:gd name="f15" fmla="+- f14 0 f12"/>
                      <a:gd name="f16" fmla="+- f13 0 f12"/>
                      <a:gd name="f17" fmla="*/ f16 1 23818"/>
                      <a:gd name="f18" fmla="*/ f15 1 23718"/>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3818" h="23718">
                        <a:moveTo>
                          <a:pt x="f5" y="f6"/>
                        </a:moveTo>
                        <a:lnTo>
                          <a:pt x="f7" y="f8"/>
                        </a:lnTo>
                        <a:lnTo>
                          <a:pt x="f8" y="f2"/>
                        </a:lnTo>
                        <a:lnTo>
                          <a:pt x="f3" y="f9"/>
                        </a:lnTo>
                        <a:close/>
                      </a:path>
                    </a:pathLst>
                  </a:custGeom>
                  <a:solidFill>
                    <a:srgbClr val="B6D7A8"/>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41" name="Google Shape;1150;p40">
                    <a:extLst>
                      <a:ext uri="{FF2B5EF4-FFF2-40B4-BE49-F238E27FC236}">
                        <a16:creationId xmlns:a16="http://schemas.microsoft.com/office/drawing/2014/main" id="{42E0ADE2-D64A-05BB-B4D5-B65A55C9E543}"/>
                      </a:ext>
                    </a:extLst>
                  </p:cNvPr>
                  <p:cNvSpPr/>
                  <p:nvPr/>
                </p:nvSpPr>
                <p:spPr>
                  <a:xfrm>
                    <a:off x="1961040" y="4497732"/>
                    <a:ext cx="198113" cy="198964"/>
                  </a:xfrm>
                  <a:custGeom>
                    <a:avLst/>
                    <a:gdLst>
                      <a:gd name="f0" fmla="val w"/>
                      <a:gd name="f1" fmla="val h"/>
                      <a:gd name="f2" fmla="val 0"/>
                      <a:gd name="f3" fmla="val 7873"/>
                      <a:gd name="f4" fmla="val 7907"/>
                      <a:gd name="f5" fmla="val 6472"/>
                      <a:gd name="f6" fmla="val 1402"/>
                      <a:gd name="f7" fmla="val 5071"/>
                      <a:gd name="f8" fmla="val 1"/>
                      <a:gd name="f9" fmla="val 2803"/>
                      <a:gd name="f10" fmla="val 5105"/>
                      <a:gd name="f11" fmla="val 6506"/>
                      <a:gd name="f12" fmla="*/ f0 1 7873"/>
                      <a:gd name="f13" fmla="*/ f1 1 7907"/>
                      <a:gd name="f14" fmla="val f2"/>
                      <a:gd name="f15" fmla="val f3"/>
                      <a:gd name="f16" fmla="val f4"/>
                      <a:gd name="f17" fmla="+- f16 0 f14"/>
                      <a:gd name="f18" fmla="+- f15 0 f14"/>
                      <a:gd name="f19" fmla="*/ f18 1 7873"/>
                      <a:gd name="f20" fmla="*/ f17 1 7907"/>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7873" h="7907">
                        <a:moveTo>
                          <a:pt x="f5" y="f6"/>
                        </a:moveTo>
                        <a:cubicBezTo>
                          <a:pt x="f7" y="f8"/>
                          <a:pt x="f9" y="f8"/>
                          <a:pt x="f6" y="f6"/>
                        </a:cubicBezTo>
                        <a:cubicBezTo>
                          <a:pt x="f8" y="f9"/>
                          <a:pt x="f8" y="f10"/>
                          <a:pt x="f6" y="f11"/>
                        </a:cubicBezTo>
                        <a:cubicBezTo>
                          <a:pt x="f9" y="f4"/>
                          <a:pt x="f7" y="f4"/>
                          <a:pt x="f5" y="f11"/>
                        </a:cubicBezTo>
                        <a:cubicBezTo>
                          <a:pt x="f3" y="f10"/>
                          <a:pt x="f3" y="f9"/>
                          <a:pt x="f5" y="f6"/>
                        </a:cubicBezTo>
                        <a:close/>
                      </a:path>
                    </a:pathLst>
                  </a:custGeom>
                  <a:solidFill>
                    <a:srgbClr val="EEEEEE"/>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grpSp>
            <p:sp>
              <p:nvSpPr>
                <p:cNvPr id="39" name="Google Shape;1151;p40">
                  <a:extLst>
                    <a:ext uri="{FF2B5EF4-FFF2-40B4-BE49-F238E27FC236}">
                      <a16:creationId xmlns:a16="http://schemas.microsoft.com/office/drawing/2014/main" id="{636555BC-C4BF-1650-A62D-D68CACA829EB}"/>
                    </a:ext>
                  </a:extLst>
                </p:cNvPr>
                <p:cNvSpPr/>
                <p:nvPr/>
              </p:nvSpPr>
              <p:spPr>
                <a:xfrm>
                  <a:off x="2012246" y="4558658"/>
                  <a:ext cx="95719" cy="96551"/>
                </a:xfrm>
                <a:custGeom>
                  <a:avLst/>
                  <a:gdLst>
                    <a:gd name="f0" fmla="val w"/>
                    <a:gd name="f1" fmla="val h"/>
                    <a:gd name="f2" fmla="val 0"/>
                    <a:gd name="f3" fmla="val 3804"/>
                    <a:gd name="f4" fmla="val 3837"/>
                    <a:gd name="f5" fmla="val 3803"/>
                    <a:gd name="f6" fmla="val 1902"/>
                    <a:gd name="f7" fmla="val 2969"/>
                    <a:gd name="f8" fmla="val 868"/>
                    <a:gd name="f9" fmla="val 1"/>
                    <a:gd name="f10" fmla="*/ f0 1 3804"/>
                    <a:gd name="f11" fmla="*/ f1 1 3837"/>
                    <a:gd name="f12" fmla="val f2"/>
                    <a:gd name="f13" fmla="val f3"/>
                    <a:gd name="f14" fmla="val f4"/>
                    <a:gd name="f15" fmla="+- f14 0 f12"/>
                    <a:gd name="f16" fmla="+- f13 0 f12"/>
                    <a:gd name="f17" fmla="*/ f16 1 3804"/>
                    <a:gd name="f18" fmla="*/ f15 1 383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3804" h="3837">
                      <a:moveTo>
                        <a:pt x="f5" y="f6"/>
                      </a:moveTo>
                      <a:cubicBezTo>
                        <a:pt x="f5" y="f7"/>
                        <a:pt x="f7" y="f4"/>
                        <a:pt x="f6" y="f4"/>
                      </a:cubicBezTo>
                      <a:cubicBezTo>
                        <a:pt x="f8" y="f4"/>
                        <a:pt x="f2" y="f7"/>
                        <a:pt x="f2" y="f6"/>
                      </a:cubicBezTo>
                      <a:cubicBezTo>
                        <a:pt x="f2" y="f8"/>
                        <a:pt x="f8" y="f9"/>
                        <a:pt x="f6" y="f9"/>
                      </a:cubicBezTo>
                      <a:cubicBezTo>
                        <a:pt x="f7" y="f9"/>
                        <a:pt x="f5" y="f8"/>
                        <a:pt x="f5" y="f6"/>
                      </a:cubicBezTo>
                      <a:close/>
                    </a:path>
                  </a:pathLst>
                </a:custGeom>
                <a:solidFill>
                  <a:srgbClr val="B6D7A8"/>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grpSp>
          <p:sp>
            <p:nvSpPr>
              <p:cNvPr id="20" name="Google Shape;1142;p40">
                <a:extLst>
                  <a:ext uri="{FF2B5EF4-FFF2-40B4-BE49-F238E27FC236}">
                    <a16:creationId xmlns:a16="http://schemas.microsoft.com/office/drawing/2014/main" id="{135FA3B2-7A72-FFBE-F014-E98D998B02DA}"/>
                  </a:ext>
                </a:extLst>
              </p:cNvPr>
              <p:cNvSpPr/>
              <p:nvPr/>
            </p:nvSpPr>
            <p:spPr>
              <a:xfrm rot="14335095">
                <a:off x="916271" y="1662139"/>
                <a:ext cx="1555650" cy="1609572"/>
              </a:xfrm>
              <a:custGeom>
                <a:avLst/>
                <a:gdLst>
                  <a:gd name="f0" fmla="val w"/>
                  <a:gd name="f1" fmla="val h"/>
                  <a:gd name="f2" fmla="val 0"/>
                  <a:gd name="f3" fmla="val 28755"/>
                  <a:gd name="f4" fmla="val 35026"/>
                  <a:gd name="f5" fmla="val 8774"/>
                  <a:gd name="f6" fmla="val 11909"/>
                  <a:gd name="f7" fmla="val 22416"/>
                  <a:gd name="f8" fmla="val 29088"/>
                  <a:gd name="f9" fmla="val 28754"/>
                  <a:gd name="f10" fmla="val 20015"/>
                  <a:gd name="f11" fmla="val 8740"/>
                  <a:gd name="f12" fmla="val 1"/>
                  <a:gd name="f13" fmla="*/ f0 1 28755"/>
                  <a:gd name="f14" fmla="*/ f1 1 35026"/>
                  <a:gd name="f15" fmla="val f2"/>
                  <a:gd name="f16" fmla="val f3"/>
                  <a:gd name="f17" fmla="val f4"/>
                  <a:gd name="f18" fmla="+- f17 0 f15"/>
                  <a:gd name="f19" fmla="+- f16 0 f15"/>
                  <a:gd name="f20" fmla="*/ f19 1 28755"/>
                  <a:gd name="f21" fmla="*/ f18 1 35026"/>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28755" h="35026">
                    <a:moveTo>
                      <a:pt x="f2" y="f5"/>
                    </a:moveTo>
                    <a:lnTo>
                      <a:pt x="f2" y="f4"/>
                    </a:lnTo>
                    <a:cubicBezTo>
                      <a:pt x="f6" y="f4"/>
                      <a:pt x="f7" y="f8"/>
                      <a:pt x="f9" y="f10"/>
                    </a:cubicBezTo>
                    <a:lnTo>
                      <a:pt x="f11" y="f12"/>
                    </a:lnTo>
                    <a:close/>
                  </a:path>
                </a:pathLst>
              </a:custGeom>
              <a:solidFill>
                <a:srgbClr val="B1CEE8"/>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21" name="Google Shape;1165;p40">
                <a:extLst>
                  <a:ext uri="{FF2B5EF4-FFF2-40B4-BE49-F238E27FC236}">
                    <a16:creationId xmlns:a16="http://schemas.microsoft.com/office/drawing/2014/main" id="{BD1C1E9D-8371-131B-CE70-E0FB62C45E82}"/>
                  </a:ext>
                </a:extLst>
              </p:cNvPr>
              <p:cNvSpPr/>
              <p:nvPr/>
            </p:nvSpPr>
            <p:spPr>
              <a:xfrm>
                <a:off x="91632" y="2033086"/>
                <a:ext cx="2520004" cy="2520004"/>
              </a:xfrm>
              <a:custGeom>
                <a:avLst/>
                <a:gdLst>
                  <a:gd name="f0" fmla="val w"/>
                  <a:gd name="f1" fmla="val h"/>
                  <a:gd name="f2" fmla="val 0"/>
                  <a:gd name="f3" fmla="val 64047"/>
                  <a:gd name="f4" fmla="val 64046"/>
                  <a:gd name="f5" fmla="val 32024"/>
                  <a:gd name="f6" fmla="val 49703"/>
                  <a:gd name="f7" fmla="val 32023"/>
                  <a:gd name="f8" fmla="val 14344"/>
                  <a:gd name="f9" fmla="val 1"/>
                  <a:gd name="f10" fmla="*/ f0 1 64047"/>
                  <a:gd name="f11" fmla="*/ f1 1 64047"/>
                  <a:gd name="f12" fmla="val f2"/>
                  <a:gd name="f13" fmla="val f3"/>
                  <a:gd name="f14" fmla="+- f13 0 f12"/>
                  <a:gd name="f15" fmla="*/ f14 1 6404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64047" h="64047">
                    <a:moveTo>
                      <a:pt x="f4" y="f5"/>
                    </a:moveTo>
                    <a:cubicBezTo>
                      <a:pt x="f4" y="f6"/>
                      <a:pt x="f6" y="f3"/>
                      <a:pt x="f7" y="f3"/>
                    </a:cubicBezTo>
                    <a:cubicBezTo>
                      <a:pt x="f8" y="f3"/>
                      <a:pt x="f9" y="f6"/>
                      <a:pt x="f9" y="f5"/>
                    </a:cubicBezTo>
                    <a:cubicBezTo>
                      <a:pt x="f9" y="f8"/>
                      <a:pt x="f8" y="f9"/>
                      <a:pt x="f7" y="f9"/>
                    </a:cubicBezTo>
                    <a:cubicBezTo>
                      <a:pt x="f6" y="f9"/>
                      <a:pt x="f4" y="f8"/>
                      <a:pt x="f4" y="f5"/>
                    </a:cubicBezTo>
                    <a:close/>
                  </a:path>
                </a:pathLst>
              </a:custGeom>
              <a:solidFill>
                <a:srgbClr val="CCCCCC"/>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22" name="Google Shape;1166;p40">
                <a:extLst>
                  <a:ext uri="{FF2B5EF4-FFF2-40B4-BE49-F238E27FC236}">
                    <a16:creationId xmlns:a16="http://schemas.microsoft.com/office/drawing/2014/main" id="{B3599F83-554A-2CD1-B850-4394FDF1E73F}"/>
                  </a:ext>
                </a:extLst>
              </p:cNvPr>
              <p:cNvSpPr/>
              <p:nvPr/>
            </p:nvSpPr>
            <p:spPr>
              <a:xfrm>
                <a:off x="379631" y="2368195"/>
                <a:ext cx="1943996" cy="1943996"/>
              </a:xfrm>
              <a:custGeom>
                <a:avLst/>
                <a:gdLst>
                  <a:gd name="f0" fmla="val w"/>
                  <a:gd name="f1" fmla="val h"/>
                  <a:gd name="f2" fmla="val 0"/>
                  <a:gd name="f3" fmla="val 44032"/>
                  <a:gd name="f4" fmla="val 44066"/>
                  <a:gd name="f5" fmla="val 22016"/>
                  <a:gd name="f6" fmla="val 34192"/>
                  <a:gd name="f7" fmla="val 34191"/>
                  <a:gd name="f8" fmla="val 44065"/>
                  <a:gd name="f9" fmla="val 9874"/>
                  <a:gd name="f10" fmla="*/ f0 1 44032"/>
                  <a:gd name="f11" fmla="*/ f1 1 44066"/>
                  <a:gd name="f12" fmla="val f2"/>
                  <a:gd name="f13" fmla="val f3"/>
                  <a:gd name="f14" fmla="val f4"/>
                  <a:gd name="f15" fmla="+- f14 0 f12"/>
                  <a:gd name="f16" fmla="+- f13 0 f12"/>
                  <a:gd name="f17" fmla="*/ f16 1 44032"/>
                  <a:gd name="f18" fmla="*/ f15 1 44066"/>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44032" h="44066">
                    <a:moveTo>
                      <a:pt x="f3" y="f5"/>
                    </a:moveTo>
                    <a:cubicBezTo>
                      <a:pt x="f3" y="f6"/>
                      <a:pt x="f7" y="f8"/>
                      <a:pt x="f5" y="f8"/>
                    </a:cubicBezTo>
                    <a:cubicBezTo>
                      <a:pt x="f9" y="f8"/>
                      <a:pt x="f2" y="f6"/>
                      <a:pt x="f2" y="f5"/>
                    </a:cubicBezTo>
                    <a:cubicBezTo>
                      <a:pt x="f2" y="f9"/>
                      <a:pt x="f9" y="f2"/>
                      <a:pt x="f5" y="f2"/>
                    </a:cubicBezTo>
                    <a:cubicBezTo>
                      <a:pt x="f7" y="f2"/>
                      <a:pt x="f3" y="f9"/>
                      <a:pt x="f3" y="f5"/>
                    </a:cubicBezTo>
                    <a:close/>
                  </a:path>
                </a:pathLst>
              </a:custGeom>
              <a:solidFill>
                <a:srgbClr val="FFFFFF"/>
              </a:solidFill>
              <a:ln cap="flat">
                <a:noFill/>
                <a:prstDash val="solid"/>
              </a:ln>
            </p:spPr>
            <p:txBody>
              <a:bodyPr vert="horz" wrap="square" lIns="121898" tIns="121898" rIns="121898" bIns="121898" anchor="ctr" anchorCtr="1" compatLnSpc="1">
                <a:noAutofit/>
              </a:bodyPr>
              <a:lstStyle/>
              <a:p>
                <a:pPr marL="0" marR="0" lvl="0" indent="0" algn="ctr"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BE" sz="2000" b="1" i="0" u="none" strike="noStrike" kern="0" cap="none" spc="0" baseline="0">
                    <a:solidFill>
                      <a:srgbClr val="000000"/>
                    </a:solidFill>
                    <a:uFillTx/>
                    <a:latin typeface="Avenir book" panose="02000503020000020003"/>
                    <a:ea typeface="Roboto"/>
                    <a:cs typeface="Roboto"/>
                  </a:rPr>
                  <a:t>Basic </a:t>
                </a:r>
                <a:r>
                  <a:rPr lang="en-US" sz="2000" b="1" i="0" u="none" strike="noStrike" kern="0" cap="none" spc="0" baseline="0">
                    <a:solidFill>
                      <a:srgbClr val="000000"/>
                    </a:solidFill>
                    <a:uFillTx/>
                    <a:latin typeface="Avenir book" panose="02000503020000020003"/>
                    <a:ea typeface="Roboto"/>
                    <a:cs typeface="Roboto"/>
                  </a:rPr>
                  <a:t>M</a:t>
                </a:r>
                <a:r>
                  <a:rPr lang="en-BE" sz="2000" b="1" i="0" u="none" strike="noStrike" kern="0" cap="none" spc="0" baseline="0" err="1">
                    <a:solidFill>
                      <a:srgbClr val="000000"/>
                    </a:solidFill>
                    <a:uFillTx/>
                    <a:latin typeface="Avenir book" panose="02000503020000020003"/>
                    <a:ea typeface="Roboto"/>
                    <a:cs typeface="Roboto"/>
                  </a:rPr>
                  <a:t>odule</a:t>
                </a:r>
                <a:endParaRPr lang="en-US" sz="2000" b="1" i="0" u="none" strike="noStrike" kern="0" cap="none" spc="0" baseline="0">
                  <a:solidFill>
                    <a:srgbClr val="000000"/>
                  </a:solidFill>
                  <a:uFillTx/>
                  <a:latin typeface="Avenir book" panose="02000503020000020003"/>
                  <a:ea typeface="Roboto"/>
                  <a:cs typeface="Roboto"/>
                </a:endParaRPr>
              </a:p>
            </p:txBody>
          </p:sp>
          <p:sp>
            <p:nvSpPr>
              <p:cNvPr id="23" name="Google Shape;1113;p40">
                <a:extLst>
                  <a:ext uri="{FF2B5EF4-FFF2-40B4-BE49-F238E27FC236}">
                    <a16:creationId xmlns:a16="http://schemas.microsoft.com/office/drawing/2014/main" id="{D3675163-4DA3-889B-710A-220970155CB6}"/>
                  </a:ext>
                </a:extLst>
              </p:cNvPr>
              <p:cNvSpPr/>
              <p:nvPr/>
            </p:nvSpPr>
            <p:spPr>
              <a:xfrm>
                <a:off x="3533369" y="603472"/>
                <a:ext cx="6756804" cy="780851"/>
              </a:xfrm>
              <a:prstGeom prst="rect">
                <a:avLst/>
              </a:prstGeom>
              <a:solidFill>
                <a:srgbClr val="EEEEEE"/>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24" name="Google Shape;1126;p40">
                <a:extLst>
                  <a:ext uri="{FF2B5EF4-FFF2-40B4-BE49-F238E27FC236}">
                    <a16:creationId xmlns:a16="http://schemas.microsoft.com/office/drawing/2014/main" id="{A712355A-3A14-0CEB-3E1C-B923377607C3}"/>
                  </a:ext>
                </a:extLst>
              </p:cNvPr>
              <p:cNvSpPr/>
              <p:nvPr/>
            </p:nvSpPr>
            <p:spPr>
              <a:xfrm>
                <a:off x="4950358" y="193020"/>
                <a:ext cx="5899032" cy="1999063"/>
              </a:xfrm>
              <a:prstGeom prst="rect">
                <a:avLst/>
              </a:prstGeom>
              <a:solidFill>
                <a:srgbClr val="EEEEEE"/>
              </a:solidFill>
              <a:ln cap="flat">
                <a:noFill/>
                <a:prstDash val="solid"/>
              </a:ln>
            </p:spPr>
            <p:txBody>
              <a:bodyPr vert="horz" wrap="square" lIns="182870" tIns="121898" rIns="182870" bIns="121898" anchor="ctr" anchorCtr="0" compatLnSpc="1">
                <a:noAutofit/>
              </a:bodyPr>
              <a:lstStyle/>
              <a:p>
                <a:pPr marL="285750" indent="-285750">
                  <a:spcBef>
                    <a:spcPts val="400"/>
                  </a:spcBef>
                  <a:spcAft>
                    <a:spcPts val="400"/>
                  </a:spcAft>
                  <a:buFont typeface="Arial" panose="020B0604020202020204" pitchFamily="34" charset="0"/>
                  <a:buChar char="•"/>
                </a:pPr>
                <a:r>
                  <a:rPr lang="en-US" sz="1400" b="1">
                    <a:latin typeface="Avenir Next Demi Bold" panose="020B0503020202020204"/>
                    <a:cs typeface="Arial"/>
                  </a:rPr>
                  <a:t>SMEs undertakings that have already policies, actions and targets (PAT) in place and to report </a:t>
                </a:r>
                <a:endParaRPr lang="en-BE" sz="1400" b="1">
                  <a:latin typeface="Avenir Next Demi Bold" panose="020B0503020202020204"/>
                  <a:cs typeface="Arial"/>
                </a:endParaRPr>
              </a:p>
              <a:p>
                <a:pPr marL="285750" indent="-285750">
                  <a:spcBef>
                    <a:spcPts val="400"/>
                  </a:spcBef>
                  <a:spcAft>
                    <a:spcPts val="400"/>
                  </a:spcAft>
                  <a:buFont typeface="Arial" panose="020B0604020202020204" pitchFamily="34" charset="0"/>
                  <a:buChar char="•"/>
                </a:pPr>
                <a:r>
                  <a:rPr lang="fr-BE" sz="1400">
                    <a:latin typeface="Calibri" panose="020F0502020204030204" pitchFamily="34" charset="0"/>
                    <a:ea typeface="MS Mincho" panose="02020609040205080304" pitchFamily="49" charset="-128"/>
                    <a:cs typeface="Arial" panose="020B0604020202020204" pitchFamily="34" charset="0"/>
                  </a:rPr>
                  <a:t>D</a:t>
                </a:r>
                <a:r>
                  <a:rPr lang="en-US" sz="1400" err="1">
                    <a:latin typeface="Calibri" panose="020F0502020204030204" pitchFamily="34" charset="0"/>
                    <a:ea typeface="MS Mincho" panose="02020609040205080304" pitchFamily="49" charset="-128"/>
                    <a:cs typeface="Arial" panose="020B0604020202020204" pitchFamily="34" charset="0"/>
                  </a:rPr>
                  <a:t>isclose</a:t>
                </a:r>
                <a:r>
                  <a:rPr lang="en-US" sz="1400">
                    <a:latin typeface="Calibri" panose="020F0502020204030204" pitchFamily="34" charset="0"/>
                    <a:ea typeface="MS Mincho" panose="02020609040205080304" pitchFamily="49" charset="-128"/>
                    <a:cs typeface="Arial" panose="020B0604020202020204" pitchFamily="34" charset="0"/>
                  </a:rPr>
                  <a:t> the material matters </a:t>
                </a:r>
                <a:r>
                  <a:rPr lang="en-US" sz="1400">
                    <a:effectLst/>
                    <a:latin typeface="Calibri" panose="020F0502020204030204" pitchFamily="34" charset="0"/>
                    <a:ea typeface="MS Mincho" panose="02020609040205080304" pitchFamily="49" charset="-128"/>
                    <a:cs typeface="Arial" panose="020B0604020202020204" pitchFamily="34" charset="0"/>
                  </a:rPr>
                  <a:t>(</a:t>
                </a:r>
                <a:r>
                  <a:rPr lang="en-US" sz="1400" b="1">
                    <a:effectLst/>
                    <a:latin typeface="Calibri" panose="020F0502020204030204" pitchFamily="34" charset="0"/>
                    <a:ea typeface="MS Mincho" panose="02020609040205080304" pitchFamily="49" charset="-128"/>
                    <a:cs typeface="Arial" panose="020B0604020202020204" pitchFamily="34" charset="0"/>
                  </a:rPr>
                  <a:t>from th</a:t>
                </a:r>
                <a:r>
                  <a:rPr lang="en-US" sz="1400" b="1">
                    <a:latin typeface="Calibri" panose="020F0502020204030204" pitchFamily="34" charset="0"/>
                    <a:ea typeface="MS Mincho" panose="02020609040205080304" pitchFamily="49" charset="-128"/>
                    <a:cs typeface="Arial" panose="020B0604020202020204" pitchFamily="34" charset="0"/>
                  </a:rPr>
                  <a:t>e </a:t>
                </a:r>
                <a:r>
                  <a:rPr lang="en-US" sz="1400" b="1" err="1">
                    <a:latin typeface="Calibri" panose="020F0502020204030204" pitchFamily="34" charset="0"/>
                    <a:ea typeface="MS Mincho" panose="02020609040205080304" pitchFamily="49" charset="-128"/>
                    <a:cs typeface="Arial" panose="020B0604020202020204" pitchFamily="34" charset="0"/>
                  </a:rPr>
                  <a:t>llist</a:t>
                </a:r>
                <a:r>
                  <a:rPr lang="en-US" sz="1400" b="1">
                    <a:latin typeface="Calibri" panose="020F0502020204030204" pitchFamily="34" charset="0"/>
                    <a:ea typeface="MS Mincho" panose="02020609040205080304" pitchFamily="49" charset="-128"/>
                    <a:cs typeface="Arial" panose="020B0604020202020204" pitchFamily="34" charset="0"/>
                  </a:rPr>
                  <a:t> </a:t>
                </a:r>
                <a:r>
                  <a:rPr lang="en-US" sz="1400" b="1">
                    <a:effectLst/>
                    <a:latin typeface="Calibri" panose="020F0502020204030204" pitchFamily="34" charset="0"/>
                    <a:ea typeface="MS Mincho" panose="02020609040205080304" pitchFamily="49" charset="-128"/>
                    <a:cs typeface="Arial" panose="020B0604020202020204" pitchFamily="34" charset="0"/>
                  </a:rPr>
                  <a:t>in AR 16 of ESRS 1) </a:t>
                </a:r>
                <a:endParaRPr lang="en-BE" sz="1400">
                  <a:effectLst/>
                  <a:latin typeface="Calibri" panose="020F0502020204030204" pitchFamily="34" charset="0"/>
                  <a:ea typeface="MS Mincho" panose="02020609040205080304" pitchFamily="49" charset="-128"/>
                  <a:cs typeface="Arial" panose="020B0604020202020204" pitchFamily="34" charset="0"/>
                </a:endParaRPr>
              </a:p>
              <a:p>
                <a:pPr marL="285750" indent="-285750">
                  <a:spcBef>
                    <a:spcPts val="400"/>
                  </a:spcBef>
                  <a:spcAft>
                    <a:spcPts val="400"/>
                  </a:spcAft>
                  <a:buFont typeface="Arial" panose="020B0604020202020204" pitchFamily="34" charset="0"/>
                  <a:buChar char="•"/>
                </a:pPr>
                <a:r>
                  <a:rPr lang="en-US" sz="1400">
                    <a:latin typeface="Avenir Next Demi Bold" panose="020B0503020202020204"/>
                    <a:cs typeface="Arial" panose="020B0604020202020204" pitchFamily="34" charset="0"/>
                  </a:rPr>
                  <a:t>Simplified language (including for materiality)</a:t>
                </a:r>
                <a:endParaRPr lang="en-BE" sz="1400">
                  <a:latin typeface="Avenir Next Demi Bold" panose="020B0503020202020204"/>
                  <a:cs typeface="Arial" panose="020B0604020202020204" pitchFamily="34" charset="0"/>
                </a:endParaRPr>
              </a:p>
              <a:p>
                <a:pPr marL="285750" indent="-285750">
                  <a:spcBef>
                    <a:spcPts val="400"/>
                  </a:spcBef>
                  <a:spcAft>
                    <a:spcPts val="400"/>
                  </a:spcAft>
                  <a:buFont typeface="Arial" panose="020B0604020202020204" pitchFamily="34" charset="0"/>
                  <a:buChar char="•"/>
                </a:pPr>
                <a:r>
                  <a:rPr lang="en-BE" sz="1400" b="1">
                    <a:latin typeface="Avenir Next Demi Bold" panose="020B0503020202020204"/>
                    <a:cs typeface="Arial"/>
                  </a:rPr>
                  <a:t>5 Disclosures</a:t>
                </a:r>
              </a:p>
            </p:txBody>
          </p:sp>
          <p:sp>
            <p:nvSpPr>
              <p:cNvPr id="25" name="Google Shape;1145;p40">
                <a:extLst>
                  <a:ext uri="{FF2B5EF4-FFF2-40B4-BE49-F238E27FC236}">
                    <a16:creationId xmlns:a16="http://schemas.microsoft.com/office/drawing/2014/main" id="{347E06DE-C7E4-CD0B-DAA0-8938639BCA1A}"/>
                  </a:ext>
                </a:extLst>
              </p:cNvPr>
              <p:cNvSpPr/>
              <p:nvPr/>
            </p:nvSpPr>
            <p:spPr>
              <a:xfrm>
                <a:off x="4365217" y="985869"/>
                <a:ext cx="560719" cy="0"/>
              </a:xfrm>
              <a:custGeom>
                <a:avLst/>
                <a:gdLst>
                  <a:gd name="f0" fmla="val w"/>
                  <a:gd name="f1" fmla="val h"/>
                  <a:gd name="f2" fmla="val 0"/>
                  <a:gd name="f3" fmla="val 22283"/>
                  <a:gd name="f4" fmla="val 168"/>
                  <a:gd name="f5" fmla="val 1"/>
                  <a:gd name="f6" fmla="*/ f0 1 22283"/>
                  <a:gd name="f7" fmla="*/ f1 1 168"/>
                  <a:gd name="f8" fmla="val f2"/>
                  <a:gd name="f9" fmla="val f3"/>
                  <a:gd name="f10" fmla="val f4"/>
                  <a:gd name="f11" fmla="+- f10 0 f8"/>
                  <a:gd name="f12" fmla="+- f9 0 f8"/>
                  <a:gd name="f13" fmla="*/ f12 1 22283"/>
                  <a:gd name="f14" fmla="*/ f11 1 16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2283" h="168">
                    <a:moveTo>
                      <a:pt x="f2" y="f5"/>
                    </a:moveTo>
                    <a:lnTo>
                      <a:pt x="f2" y="f4"/>
                    </a:lnTo>
                    <a:lnTo>
                      <a:pt x="f3" y="f4"/>
                    </a:lnTo>
                    <a:lnTo>
                      <a:pt x="f3" y="f5"/>
                    </a:lnTo>
                    <a:close/>
                  </a:path>
                </a:pathLst>
              </a:custGeom>
              <a:solidFill>
                <a:srgbClr val="666666"/>
              </a:solidFill>
              <a:ln w="19046" cap="flat">
                <a:solidFill>
                  <a:srgbClr val="666666"/>
                </a:solidFill>
                <a:prstDash val="solid"/>
                <a:roun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grpSp>
            <p:nvGrpSpPr>
              <p:cNvPr id="26" name="Group 24">
                <a:extLst>
                  <a:ext uri="{FF2B5EF4-FFF2-40B4-BE49-F238E27FC236}">
                    <a16:creationId xmlns:a16="http://schemas.microsoft.com/office/drawing/2014/main" id="{704BC844-4A46-EA3B-6B14-E6158BD6DAE7}"/>
                  </a:ext>
                </a:extLst>
              </p:cNvPr>
              <p:cNvGrpSpPr/>
              <p:nvPr/>
            </p:nvGrpSpPr>
            <p:grpSpPr>
              <a:xfrm>
                <a:off x="2081833" y="1297659"/>
                <a:ext cx="720310" cy="800659"/>
                <a:chOff x="2081833" y="1297659"/>
                <a:chExt cx="720310" cy="800659"/>
              </a:xfrm>
            </p:grpSpPr>
            <p:sp>
              <p:nvSpPr>
                <p:cNvPr id="32" name="Google Shape;1149;p40">
                  <a:extLst>
                    <a:ext uri="{FF2B5EF4-FFF2-40B4-BE49-F238E27FC236}">
                      <a16:creationId xmlns:a16="http://schemas.microsoft.com/office/drawing/2014/main" id="{C561DE99-DC60-6641-529C-CA9AA9D43DBD}"/>
                    </a:ext>
                  </a:extLst>
                </p:cNvPr>
                <p:cNvSpPr/>
                <p:nvPr/>
              </p:nvSpPr>
              <p:spPr>
                <a:xfrm rot="15940179">
                  <a:off x="2095677" y="1870057"/>
                  <a:ext cx="200655" cy="199796"/>
                </a:xfrm>
                <a:custGeom>
                  <a:avLst/>
                  <a:gdLst>
                    <a:gd name="f0" fmla="val w"/>
                    <a:gd name="f1" fmla="val h"/>
                    <a:gd name="f2" fmla="val 0"/>
                    <a:gd name="f3" fmla="val 7974"/>
                    <a:gd name="f4" fmla="val 7940"/>
                    <a:gd name="f5" fmla="val 6539"/>
                    <a:gd name="f6" fmla="val 1402"/>
                    <a:gd name="f7" fmla="val 5138"/>
                    <a:gd name="f8" fmla="val 1"/>
                    <a:gd name="f9" fmla="val 2836"/>
                    <a:gd name="f10" fmla="val 1435"/>
                    <a:gd name="f11" fmla="val 5104"/>
                    <a:gd name="f12" fmla="val 7973"/>
                    <a:gd name="f13" fmla="*/ f0 1 7974"/>
                    <a:gd name="f14" fmla="*/ f1 1 7940"/>
                    <a:gd name="f15" fmla="val f2"/>
                    <a:gd name="f16" fmla="val f3"/>
                    <a:gd name="f17" fmla="val f4"/>
                    <a:gd name="f18" fmla="+- f17 0 f15"/>
                    <a:gd name="f19" fmla="+- f16 0 f15"/>
                    <a:gd name="f20" fmla="*/ f19 1 7974"/>
                    <a:gd name="f21" fmla="*/ f18 1 79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974" h="7940">
                      <a:moveTo>
                        <a:pt x="f5" y="f6"/>
                      </a:moveTo>
                      <a:cubicBezTo>
                        <a:pt x="f7" y="f8"/>
                        <a:pt x="f9" y="f8"/>
                        <a:pt x="f10" y="f6"/>
                      </a:cubicBezTo>
                      <a:cubicBezTo>
                        <a:pt x="f8" y="f9"/>
                        <a:pt x="f8" y="f11"/>
                        <a:pt x="f10" y="f5"/>
                      </a:cubicBezTo>
                      <a:cubicBezTo>
                        <a:pt x="f9" y="f4"/>
                        <a:pt x="f7" y="f4"/>
                        <a:pt x="f5" y="f5"/>
                      </a:cubicBezTo>
                      <a:cubicBezTo>
                        <a:pt x="f12" y="f11"/>
                        <a:pt x="f12" y="f9"/>
                        <a:pt x="f5" y="f6"/>
                      </a:cubicBezTo>
                      <a:close/>
                    </a:path>
                  </a:pathLst>
                </a:custGeom>
                <a:solidFill>
                  <a:srgbClr val="666666"/>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grpSp>
              <p:nvGrpSpPr>
                <p:cNvPr id="33" name="Group 26">
                  <a:extLst>
                    <a:ext uri="{FF2B5EF4-FFF2-40B4-BE49-F238E27FC236}">
                      <a16:creationId xmlns:a16="http://schemas.microsoft.com/office/drawing/2014/main" id="{CE60A794-E078-DB83-919E-2F67AF7D5E13}"/>
                    </a:ext>
                  </a:extLst>
                </p:cNvPr>
                <p:cNvGrpSpPr/>
                <p:nvPr/>
              </p:nvGrpSpPr>
              <p:grpSpPr>
                <a:xfrm>
                  <a:off x="2081833" y="1297659"/>
                  <a:ext cx="720310" cy="800659"/>
                  <a:chOff x="2081833" y="1297659"/>
                  <a:chExt cx="720310" cy="800659"/>
                </a:xfrm>
              </p:grpSpPr>
              <p:sp>
                <p:nvSpPr>
                  <p:cNvPr id="35" name="Google Shape;1141;p40">
                    <a:extLst>
                      <a:ext uri="{FF2B5EF4-FFF2-40B4-BE49-F238E27FC236}">
                        <a16:creationId xmlns:a16="http://schemas.microsoft.com/office/drawing/2014/main" id="{E97D3647-13A7-9996-46BD-F7B5F7F0E85C}"/>
                      </a:ext>
                    </a:extLst>
                  </p:cNvPr>
                  <p:cNvSpPr/>
                  <p:nvPr/>
                </p:nvSpPr>
                <p:spPr>
                  <a:xfrm rot="15940179">
                    <a:off x="2124095" y="1312592"/>
                    <a:ext cx="692982" cy="663115"/>
                  </a:xfrm>
                  <a:custGeom>
                    <a:avLst/>
                    <a:gdLst>
                      <a:gd name="f0" fmla="val w"/>
                      <a:gd name="f1" fmla="val h"/>
                      <a:gd name="f2" fmla="val 0"/>
                      <a:gd name="f3" fmla="val 23818"/>
                      <a:gd name="f4" fmla="val 23718"/>
                      <a:gd name="f5" fmla="val 22817"/>
                      <a:gd name="f6" fmla="val 23717"/>
                      <a:gd name="f7" fmla="val 1"/>
                      <a:gd name="f8" fmla="val 1001"/>
                      <a:gd name="f9" fmla="val 22716"/>
                      <a:gd name="f10" fmla="*/ f0 1 23818"/>
                      <a:gd name="f11" fmla="*/ f1 1 23718"/>
                      <a:gd name="f12" fmla="val f2"/>
                      <a:gd name="f13" fmla="val f3"/>
                      <a:gd name="f14" fmla="val f4"/>
                      <a:gd name="f15" fmla="+- f14 0 f12"/>
                      <a:gd name="f16" fmla="+- f13 0 f12"/>
                      <a:gd name="f17" fmla="*/ f16 1 23818"/>
                      <a:gd name="f18" fmla="*/ f15 1 23718"/>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3818" h="23718">
                        <a:moveTo>
                          <a:pt x="f5" y="f6"/>
                        </a:moveTo>
                        <a:lnTo>
                          <a:pt x="f7" y="f8"/>
                        </a:lnTo>
                        <a:lnTo>
                          <a:pt x="f8" y="f2"/>
                        </a:lnTo>
                        <a:lnTo>
                          <a:pt x="f3" y="f9"/>
                        </a:lnTo>
                        <a:close/>
                      </a:path>
                    </a:pathLst>
                  </a:custGeom>
                  <a:solidFill>
                    <a:srgbClr val="B1CEE8"/>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36" name="Google Shape;1150;p40">
                    <a:extLst>
                      <a:ext uri="{FF2B5EF4-FFF2-40B4-BE49-F238E27FC236}">
                        <a16:creationId xmlns:a16="http://schemas.microsoft.com/office/drawing/2014/main" id="{890B0E00-F9CE-FB20-7FA6-853619486B4F}"/>
                      </a:ext>
                    </a:extLst>
                  </p:cNvPr>
                  <p:cNvSpPr/>
                  <p:nvPr/>
                </p:nvSpPr>
                <p:spPr>
                  <a:xfrm rot="15940179">
                    <a:off x="2082258" y="1899780"/>
                    <a:ext cx="198113" cy="198964"/>
                  </a:xfrm>
                  <a:custGeom>
                    <a:avLst/>
                    <a:gdLst>
                      <a:gd name="f0" fmla="val w"/>
                      <a:gd name="f1" fmla="val h"/>
                      <a:gd name="f2" fmla="val 0"/>
                      <a:gd name="f3" fmla="val 7873"/>
                      <a:gd name="f4" fmla="val 7907"/>
                      <a:gd name="f5" fmla="val 6472"/>
                      <a:gd name="f6" fmla="val 1402"/>
                      <a:gd name="f7" fmla="val 5071"/>
                      <a:gd name="f8" fmla="val 1"/>
                      <a:gd name="f9" fmla="val 2803"/>
                      <a:gd name="f10" fmla="val 5105"/>
                      <a:gd name="f11" fmla="val 6506"/>
                      <a:gd name="f12" fmla="*/ f0 1 7873"/>
                      <a:gd name="f13" fmla="*/ f1 1 7907"/>
                      <a:gd name="f14" fmla="val f2"/>
                      <a:gd name="f15" fmla="val f3"/>
                      <a:gd name="f16" fmla="val f4"/>
                      <a:gd name="f17" fmla="+- f16 0 f14"/>
                      <a:gd name="f18" fmla="+- f15 0 f14"/>
                      <a:gd name="f19" fmla="*/ f18 1 7873"/>
                      <a:gd name="f20" fmla="*/ f17 1 7907"/>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7873" h="7907">
                        <a:moveTo>
                          <a:pt x="f5" y="f6"/>
                        </a:moveTo>
                        <a:cubicBezTo>
                          <a:pt x="f7" y="f8"/>
                          <a:pt x="f9" y="f8"/>
                          <a:pt x="f6" y="f6"/>
                        </a:cubicBezTo>
                        <a:cubicBezTo>
                          <a:pt x="f8" y="f9"/>
                          <a:pt x="f8" y="f10"/>
                          <a:pt x="f6" y="f11"/>
                        </a:cubicBezTo>
                        <a:cubicBezTo>
                          <a:pt x="f9" y="f4"/>
                          <a:pt x="f7" y="f4"/>
                          <a:pt x="f5" y="f11"/>
                        </a:cubicBezTo>
                        <a:cubicBezTo>
                          <a:pt x="f3" y="f10"/>
                          <a:pt x="f3" y="f9"/>
                          <a:pt x="f5" y="f6"/>
                        </a:cubicBezTo>
                        <a:close/>
                      </a:path>
                    </a:pathLst>
                  </a:custGeom>
                  <a:solidFill>
                    <a:srgbClr val="EEEEEE"/>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grpSp>
            <p:sp>
              <p:nvSpPr>
                <p:cNvPr id="34" name="Google Shape;1151;p40">
                  <a:extLst>
                    <a:ext uri="{FF2B5EF4-FFF2-40B4-BE49-F238E27FC236}">
                      <a16:creationId xmlns:a16="http://schemas.microsoft.com/office/drawing/2014/main" id="{20F34BD0-B8E0-1021-2AE6-30F0580E5CF1}"/>
                    </a:ext>
                  </a:extLst>
                </p:cNvPr>
                <p:cNvSpPr/>
                <p:nvPr/>
              </p:nvSpPr>
              <p:spPr>
                <a:xfrm rot="15940179">
                  <a:off x="2143148" y="1950245"/>
                  <a:ext cx="95719" cy="96551"/>
                </a:xfrm>
                <a:custGeom>
                  <a:avLst/>
                  <a:gdLst>
                    <a:gd name="f0" fmla="val w"/>
                    <a:gd name="f1" fmla="val h"/>
                    <a:gd name="f2" fmla="val 0"/>
                    <a:gd name="f3" fmla="val 3804"/>
                    <a:gd name="f4" fmla="val 3837"/>
                    <a:gd name="f5" fmla="val 3803"/>
                    <a:gd name="f6" fmla="val 1902"/>
                    <a:gd name="f7" fmla="val 2969"/>
                    <a:gd name="f8" fmla="val 868"/>
                    <a:gd name="f9" fmla="val 1"/>
                    <a:gd name="f10" fmla="*/ f0 1 3804"/>
                    <a:gd name="f11" fmla="*/ f1 1 3837"/>
                    <a:gd name="f12" fmla="val f2"/>
                    <a:gd name="f13" fmla="val f3"/>
                    <a:gd name="f14" fmla="val f4"/>
                    <a:gd name="f15" fmla="+- f14 0 f12"/>
                    <a:gd name="f16" fmla="+- f13 0 f12"/>
                    <a:gd name="f17" fmla="*/ f16 1 3804"/>
                    <a:gd name="f18" fmla="*/ f15 1 383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3804" h="3837">
                      <a:moveTo>
                        <a:pt x="f5" y="f6"/>
                      </a:moveTo>
                      <a:cubicBezTo>
                        <a:pt x="f5" y="f7"/>
                        <a:pt x="f7" y="f4"/>
                        <a:pt x="f6" y="f4"/>
                      </a:cubicBezTo>
                      <a:cubicBezTo>
                        <a:pt x="f8" y="f4"/>
                        <a:pt x="f2" y="f7"/>
                        <a:pt x="f2" y="f6"/>
                      </a:cubicBezTo>
                      <a:cubicBezTo>
                        <a:pt x="f2" y="f8"/>
                        <a:pt x="f8" y="f9"/>
                        <a:pt x="f6" y="f9"/>
                      </a:cubicBezTo>
                      <a:cubicBezTo>
                        <a:pt x="f7" y="f9"/>
                        <a:pt x="f5" y="f8"/>
                        <a:pt x="f5" y="f6"/>
                      </a:cubicBezTo>
                      <a:close/>
                    </a:path>
                  </a:pathLst>
                </a:custGeom>
                <a:solidFill>
                  <a:schemeClr val="accent5">
                    <a:lumMod val="40000"/>
                    <a:lumOff val="60000"/>
                  </a:schemeClr>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grpSp>
          <p:sp>
            <p:nvSpPr>
              <p:cNvPr id="27" name="Google Shape;1147;p40">
                <a:extLst>
                  <a:ext uri="{FF2B5EF4-FFF2-40B4-BE49-F238E27FC236}">
                    <a16:creationId xmlns:a16="http://schemas.microsoft.com/office/drawing/2014/main" id="{C805A839-3AFE-B325-59C0-204118367A7A}"/>
                  </a:ext>
                </a:extLst>
              </p:cNvPr>
              <p:cNvSpPr/>
              <p:nvPr/>
            </p:nvSpPr>
            <p:spPr>
              <a:xfrm>
                <a:off x="2666527" y="193020"/>
                <a:ext cx="1555650" cy="1555723"/>
              </a:xfrm>
              <a:custGeom>
                <a:avLst/>
                <a:gdLst>
                  <a:gd name="f0" fmla="val w"/>
                  <a:gd name="f1" fmla="val h"/>
                  <a:gd name="f2" fmla="val 0"/>
                  <a:gd name="f3" fmla="val 35893"/>
                  <a:gd name="f4" fmla="val 35894"/>
                  <a:gd name="f5" fmla="val 17947"/>
                  <a:gd name="f6" fmla="val 27854"/>
                  <a:gd name="f7" fmla="val 8040"/>
                  <a:gd name="f8" fmla="val 1"/>
                  <a:gd name="f9" fmla="*/ f0 1 35893"/>
                  <a:gd name="f10" fmla="*/ f1 1 35894"/>
                  <a:gd name="f11" fmla="val f2"/>
                  <a:gd name="f12" fmla="val f3"/>
                  <a:gd name="f13" fmla="val f4"/>
                  <a:gd name="f14" fmla="+- f13 0 f11"/>
                  <a:gd name="f15" fmla="+- f12 0 f11"/>
                  <a:gd name="f16" fmla="*/ f15 1 35893"/>
                  <a:gd name="f17" fmla="*/ f14 1 35894"/>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35893" h="35894">
                    <a:moveTo>
                      <a:pt x="f3" y="f5"/>
                    </a:moveTo>
                    <a:cubicBezTo>
                      <a:pt x="f3" y="f6"/>
                      <a:pt x="f6" y="f3"/>
                      <a:pt x="f5" y="f3"/>
                    </a:cubicBezTo>
                    <a:cubicBezTo>
                      <a:pt x="f7" y="f3"/>
                      <a:pt x="f2" y="f6"/>
                      <a:pt x="f2" y="f5"/>
                    </a:cubicBezTo>
                    <a:cubicBezTo>
                      <a:pt x="f2" y="f7"/>
                      <a:pt x="f7" y="f8"/>
                      <a:pt x="f5" y="f8"/>
                    </a:cubicBezTo>
                    <a:cubicBezTo>
                      <a:pt x="f6" y="f8"/>
                      <a:pt x="f3" y="f7"/>
                      <a:pt x="f3" y="f5"/>
                    </a:cubicBezTo>
                    <a:close/>
                  </a:path>
                </a:pathLst>
              </a:custGeom>
              <a:solidFill>
                <a:srgbClr val="B1CEE8"/>
              </a:solidFill>
              <a:ln cap="flat">
                <a:noFill/>
                <a:prstDash val="soli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venir Book" panose="02000503020000020003"/>
                  <a:cs typeface="Arial"/>
                </a:endParaRPr>
              </a:p>
            </p:txBody>
          </p:sp>
          <p:sp>
            <p:nvSpPr>
              <p:cNvPr id="28" name="Google Shape;1148;p40">
                <a:extLst>
                  <a:ext uri="{FF2B5EF4-FFF2-40B4-BE49-F238E27FC236}">
                    <a16:creationId xmlns:a16="http://schemas.microsoft.com/office/drawing/2014/main" id="{EB783C59-5BC3-D26A-D0D9-FE25BB230EF0}"/>
                  </a:ext>
                </a:extLst>
              </p:cNvPr>
              <p:cNvSpPr/>
              <p:nvPr/>
            </p:nvSpPr>
            <p:spPr>
              <a:xfrm>
                <a:off x="2814303" y="368713"/>
                <a:ext cx="1234796" cy="1234796"/>
              </a:xfrm>
              <a:custGeom>
                <a:avLst/>
                <a:gdLst>
                  <a:gd name="f0" fmla="val w"/>
                  <a:gd name="f1" fmla="val h"/>
                  <a:gd name="f2" fmla="val 0"/>
                  <a:gd name="f3" fmla="val 28454"/>
                  <a:gd name="f4" fmla="val 28455"/>
                  <a:gd name="f5" fmla="val 14244"/>
                  <a:gd name="f6" fmla="val 22116"/>
                  <a:gd name="f7" fmla="val 22083"/>
                  <a:gd name="f8" fmla="val 6371"/>
                  <a:gd name="f9" fmla="val 6372"/>
                  <a:gd name="f10" fmla="*/ f0 1 28454"/>
                  <a:gd name="f11" fmla="*/ f1 1 28455"/>
                  <a:gd name="f12" fmla="val f2"/>
                  <a:gd name="f13" fmla="val f3"/>
                  <a:gd name="f14" fmla="val f4"/>
                  <a:gd name="f15" fmla="+- f14 0 f12"/>
                  <a:gd name="f16" fmla="+- f13 0 f12"/>
                  <a:gd name="f17" fmla="*/ f16 1 28454"/>
                  <a:gd name="f18" fmla="*/ f15 1 28455"/>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8454" h="28455">
                    <a:moveTo>
                      <a:pt x="f3" y="f5"/>
                    </a:moveTo>
                    <a:cubicBezTo>
                      <a:pt x="f3" y="f6"/>
                      <a:pt x="f7" y="f3"/>
                      <a:pt x="f5" y="f3"/>
                    </a:cubicBezTo>
                    <a:cubicBezTo>
                      <a:pt x="f8" y="f3"/>
                      <a:pt x="f2" y="f6"/>
                      <a:pt x="f2" y="f5"/>
                    </a:cubicBezTo>
                    <a:cubicBezTo>
                      <a:pt x="f2" y="f9"/>
                      <a:pt x="f8" y="f2"/>
                      <a:pt x="f5" y="f2"/>
                    </a:cubicBezTo>
                    <a:cubicBezTo>
                      <a:pt x="f7" y="f2"/>
                      <a:pt x="f3" y="f9"/>
                      <a:pt x="f3" y="f5"/>
                    </a:cubicBezTo>
                    <a:close/>
                  </a:path>
                </a:pathLst>
              </a:custGeom>
              <a:solidFill>
                <a:srgbClr val="FFFFFF"/>
              </a:solidFill>
              <a:ln cap="flat">
                <a:noFill/>
                <a:prstDash val="solid"/>
              </a:ln>
            </p:spPr>
            <p:txBody>
              <a:bodyPr vert="horz" wrap="square" lIns="121898" tIns="121898" rIns="121898" bIns="121898" anchor="ctr" anchorCtr="1" compatLnSpc="1">
                <a:noAutofit/>
              </a:bodyPr>
              <a:lstStyle/>
              <a:p>
                <a:pPr marL="0" marR="0" lvl="0" indent="0" algn="ctr"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BE" sz="1600" b="1" i="0" u="none" strike="noStrike" kern="0" cap="none" spc="0" baseline="0">
                    <a:solidFill>
                      <a:srgbClr val="000000"/>
                    </a:solidFill>
                    <a:uFillTx/>
                    <a:latin typeface="Avenir book" panose="02000503020000020003"/>
                    <a:ea typeface="Roboto"/>
                    <a:cs typeface="Roboto"/>
                  </a:rPr>
                  <a:t>Narrative -PAT</a:t>
                </a:r>
                <a:r>
                  <a:rPr lang="en-US" sz="1600" b="1" i="0" u="none" strike="noStrike" kern="0" cap="none" spc="0" baseline="0">
                    <a:solidFill>
                      <a:srgbClr val="000000"/>
                    </a:solidFill>
                    <a:uFillTx/>
                    <a:latin typeface="Avenir book" panose="02000503020000020003"/>
                    <a:ea typeface="Roboto"/>
                    <a:cs typeface="Roboto"/>
                  </a:rPr>
                  <a:t> </a:t>
                </a:r>
                <a:r>
                  <a:rPr lang="en-BE" sz="1600" b="1" i="0" u="none" strike="noStrike" kern="0" cap="none" spc="0" baseline="0">
                    <a:solidFill>
                      <a:srgbClr val="000000"/>
                    </a:solidFill>
                    <a:uFillTx/>
                    <a:latin typeface="Avenir book" panose="02000503020000020003"/>
                    <a:ea typeface="Roboto"/>
                    <a:cs typeface="Roboto"/>
                  </a:rPr>
                  <a:t>M</a:t>
                </a:r>
                <a:r>
                  <a:rPr lang="en-US" sz="1600" b="1" i="0" u="none" strike="noStrike" kern="0" cap="none" spc="0" baseline="0" err="1">
                    <a:solidFill>
                      <a:srgbClr val="000000"/>
                    </a:solidFill>
                    <a:uFillTx/>
                    <a:latin typeface="Avenir book" panose="02000503020000020003"/>
                    <a:ea typeface="Roboto"/>
                    <a:cs typeface="Roboto"/>
                  </a:rPr>
                  <a:t>odule</a:t>
                </a:r>
                <a:endParaRPr lang="en-US" sz="1600" b="0" i="0" u="none" strike="noStrike" kern="0" cap="none" spc="0" baseline="0">
                  <a:solidFill>
                    <a:srgbClr val="000000"/>
                  </a:solidFill>
                  <a:uFillTx/>
                  <a:latin typeface="Avenir Book" panose="02000503020000020003"/>
                  <a:cs typeface="Arial"/>
                </a:endParaRPr>
              </a:p>
            </p:txBody>
          </p:sp>
          <p:sp>
            <p:nvSpPr>
              <p:cNvPr id="29" name="Google Shape;1126;p40">
                <a:extLst>
                  <a:ext uri="{FF2B5EF4-FFF2-40B4-BE49-F238E27FC236}">
                    <a16:creationId xmlns:a16="http://schemas.microsoft.com/office/drawing/2014/main" id="{7DE15A0E-BAD9-152D-F0F1-EC92B93801FB}"/>
                  </a:ext>
                </a:extLst>
              </p:cNvPr>
              <p:cNvSpPr/>
              <p:nvPr/>
            </p:nvSpPr>
            <p:spPr>
              <a:xfrm>
                <a:off x="3283702" y="2491863"/>
                <a:ext cx="7555356" cy="1820323"/>
              </a:xfrm>
              <a:prstGeom prst="rect">
                <a:avLst/>
              </a:prstGeom>
              <a:solidFill>
                <a:srgbClr val="EEEEEE"/>
              </a:solidFill>
              <a:ln cap="flat">
                <a:noFill/>
                <a:prstDash val="solid"/>
              </a:ln>
            </p:spPr>
            <p:txBody>
              <a:bodyPr vert="horz" wrap="square" lIns="182870" tIns="121898" rIns="182870" bIns="121898" anchor="ctr" anchorCtr="0" compatLnSpc="1">
                <a:noAutofit/>
              </a:bodyPr>
              <a:lstStyle/>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400" b="1" i="0" u="none" strike="noStrike" kern="1200" cap="none" spc="0" normalizeH="0" baseline="0" noProof="0">
                    <a:ln>
                      <a:noFill/>
                    </a:ln>
                    <a:solidFill>
                      <a:schemeClr val="tx1"/>
                    </a:solidFill>
                    <a:effectLst/>
                    <a:uLnTx/>
                    <a:uFillTx/>
                    <a:latin typeface="Avenir Next Demi Bold" panose="020B0503020202020204"/>
                    <a:ea typeface="+mn-ea"/>
                    <a:cs typeface="Arial"/>
                  </a:rPr>
                  <a:t>Entry level </a:t>
                </a:r>
                <a:r>
                  <a:rPr kumimoji="0" lang="en-US" sz="1400" i="0" u="none" strike="noStrike" kern="1200" cap="none" spc="0" normalizeH="0" baseline="0" noProof="0">
                    <a:ln>
                      <a:noFill/>
                    </a:ln>
                    <a:solidFill>
                      <a:schemeClr val="tx1"/>
                    </a:solidFill>
                    <a:effectLst/>
                    <a:uLnTx/>
                    <a:uFillTx/>
                    <a:latin typeface="Avenir Next Demi Bold" panose="020B0503020202020204"/>
                    <a:ea typeface="+mn-ea"/>
                    <a:cs typeface="Arial"/>
                  </a:rPr>
                  <a:t>for non listed SMEs </a:t>
                </a:r>
                <a:endParaRPr kumimoji="0" lang="en-BE" sz="1400" i="0" u="none" strike="noStrike" kern="1200" cap="none" spc="0" normalizeH="0" baseline="0" noProof="0">
                  <a:ln>
                    <a:noFill/>
                  </a:ln>
                  <a:solidFill>
                    <a:schemeClr val="tx1"/>
                  </a:solidFill>
                  <a:effectLst/>
                  <a:uLnTx/>
                  <a:uFillTx/>
                  <a:latin typeface="Avenir Next Demi Bold" panose="020B0503020202020204"/>
                  <a:ea typeface="+mn-ea"/>
                  <a:cs typeface="Arial" panose="020B0604020202020204" pitchFamily="34" charset="0"/>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400" i="0" u="none" strike="noStrike" kern="1200" cap="none" spc="0" normalizeH="0" baseline="0" noProof="0">
                    <a:ln>
                      <a:noFill/>
                    </a:ln>
                    <a:solidFill>
                      <a:schemeClr val="tx1"/>
                    </a:solidFill>
                    <a:effectLst/>
                    <a:uLnTx/>
                    <a:uFillTx/>
                    <a:latin typeface="Avenir Next Demi Bold" panose="020B0503020202020204"/>
                    <a:ea typeface="+mn-ea"/>
                    <a:cs typeface="Arial" panose="020B0604020202020204" pitchFamily="34" charset="0"/>
                  </a:rPr>
                  <a:t>Target for </a:t>
                </a:r>
                <a:r>
                  <a:rPr kumimoji="0" lang="en-US" sz="1400" b="1" i="0" u="none" strike="noStrike" kern="1200" cap="none" spc="0" normalizeH="0" baseline="0" noProof="0">
                    <a:ln>
                      <a:noFill/>
                    </a:ln>
                    <a:solidFill>
                      <a:schemeClr val="tx1"/>
                    </a:solidFill>
                    <a:effectLst/>
                    <a:uLnTx/>
                    <a:uFillTx/>
                    <a:latin typeface="Avenir Next Demi Bold" panose="020B0503020202020204"/>
                    <a:ea typeface="+mn-ea"/>
                    <a:cs typeface="Arial" panose="020B0604020202020204" pitchFamily="34" charset="0"/>
                  </a:rPr>
                  <a:t>micro-undertakings </a:t>
                </a:r>
                <a:endParaRPr kumimoji="0" lang="en-BE" sz="1400" b="1" i="0" u="none" strike="noStrike" kern="1200" cap="none" spc="0" normalizeH="0" baseline="0" noProof="0">
                  <a:ln>
                    <a:noFill/>
                  </a:ln>
                  <a:solidFill>
                    <a:schemeClr val="tx1"/>
                  </a:solidFill>
                  <a:effectLst/>
                  <a:uLnTx/>
                  <a:uFillTx/>
                  <a:latin typeface="Avenir Next Demi Bold" panose="020B0503020202020204"/>
                  <a:ea typeface="+mn-ea"/>
                  <a:cs typeface="Arial"/>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BE" sz="1400" i="0" u="none" strike="noStrike" kern="1200" cap="none" spc="0" normalizeH="0" baseline="0" noProof="0">
                    <a:ln>
                      <a:noFill/>
                    </a:ln>
                    <a:solidFill>
                      <a:schemeClr val="tx1"/>
                    </a:solidFill>
                    <a:effectLst/>
                    <a:uLnTx/>
                    <a:uFillTx/>
                    <a:latin typeface="Avenir Next Demi Bold" panose="020B0503020202020204"/>
                    <a:ea typeface="+mn-ea"/>
                    <a:cs typeface="Arial"/>
                  </a:rPr>
                  <a:t>S</a:t>
                </a:r>
                <a:r>
                  <a:rPr kumimoji="0" lang="en-US" sz="1400" i="0" u="none" strike="noStrike" kern="1200" cap="none" spc="0" normalizeH="0" baseline="0" noProof="0" err="1">
                    <a:ln>
                      <a:noFill/>
                    </a:ln>
                    <a:solidFill>
                      <a:schemeClr val="tx1"/>
                    </a:solidFill>
                    <a:effectLst/>
                    <a:uLnTx/>
                    <a:uFillTx/>
                    <a:latin typeface="Avenir Next Demi Bold" panose="020B0503020202020204"/>
                    <a:ea typeface="+mn-ea"/>
                    <a:cs typeface="Arial"/>
                  </a:rPr>
                  <a:t>implified</a:t>
                </a:r>
                <a:r>
                  <a:rPr kumimoji="0" lang="en-US" sz="1400" i="0" u="none" strike="noStrike" kern="1200" cap="none" spc="0" normalizeH="0" baseline="0" noProof="0">
                    <a:ln>
                      <a:noFill/>
                    </a:ln>
                    <a:solidFill>
                      <a:schemeClr val="tx1"/>
                    </a:solidFill>
                    <a:effectLst/>
                    <a:uLnTx/>
                    <a:uFillTx/>
                    <a:latin typeface="Avenir Next Demi Bold" panose="020B0503020202020204"/>
                    <a:ea typeface="+mn-ea"/>
                    <a:cs typeface="Arial"/>
                  </a:rPr>
                  <a:t> language</a:t>
                </a:r>
                <a:r>
                  <a:rPr kumimoji="0" lang="en-BE" sz="1400" i="0" u="none" strike="noStrike" kern="1200" cap="none" spc="0" normalizeH="0" baseline="0" noProof="0">
                    <a:ln>
                      <a:noFill/>
                    </a:ln>
                    <a:solidFill>
                      <a:schemeClr val="tx1"/>
                    </a:solidFill>
                    <a:effectLst/>
                    <a:uLnTx/>
                    <a:uFillTx/>
                    <a:latin typeface="Avenir Next Demi Bold" panose="020B0503020202020204"/>
                    <a:ea typeface="+mn-ea"/>
                    <a:cs typeface="Arial"/>
                  </a:rPr>
                  <a:t> </a:t>
                </a:r>
                <a:r>
                  <a:rPr kumimoji="0" lang="en-BE" sz="1400" b="1" i="0" u="none" strike="noStrike" kern="1200" cap="none" spc="0" normalizeH="0" baseline="0" noProof="0">
                    <a:ln>
                      <a:noFill/>
                    </a:ln>
                    <a:solidFill>
                      <a:schemeClr val="tx1"/>
                    </a:solidFill>
                    <a:effectLst/>
                    <a:uLnTx/>
                    <a:uFillTx/>
                    <a:latin typeface="Avenir Next Demi Bold" panose="020B0503020202020204"/>
                    <a:ea typeface="+mn-ea"/>
                    <a:cs typeface="Arial"/>
                  </a:rPr>
                  <a:t>(No materiality)</a:t>
                </a:r>
              </a:p>
              <a:p>
                <a:pPr marL="285750" indent="-285750">
                  <a:spcBef>
                    <a:spcPts val="300"/>
                  </a:spcBef>
                  <a:spcAft>
                    <a:spcPts val="300"/>
                  </a:spcAft>
                  <a:buFont typeface="Arial" panose="020B0604020202020204" pitchFamily="34" charset="0"/>
                  <a:buChar char="•"/>
                </a:pPr>
                <a:r>
                  <a:rPr lang="en-BE" sz="1400" b="1">
                    <a:solidFill>
                      <a:schemeClr val="tx1"/>
                    </a:solidFill>
                    <a:latin typeface="Avenir Next Demi Bold" panose="020B0503020202020204"/>
                    <a:cs typeface="Arial"/>
                  </a:rPr>
                  <a:t>12</a:t>
                </a:r>
                <a:r>
                  <a:rPr lang="en-US" sz="1400" b="1">
                    <a:solidFill>
                      <a:schemeClr val="tx1"/>
                    </a:solidFill>
                    <a:latin typeface="Avenir Next Demi Bold" panose="020B0503020202020204"/>
                    <a:cs typeface="Arial"/>
                  </a:rPr>
                  <a:t> D</a:t>
                </a:r>
                <a:r>
                  <a:rPr lang="en-BE" sz="1400" b="1" err="1">
                    <a:solidFill>
                      <a:schemeClr val="tx1"/>
                    </a:solidFill>
                    <a:latin typeface="Avenir Next Demi Bold" panose="020B0503020202020204"/>
                    <a:cs typeface="Arial"/>
                  </a:rPr>
                  <a:t>isclosure</a:t>
                </a:r>
                <a:r>
                  <a:rPr lang="en-BE" sz="1400" b="1" err="1">
                    <a:latin typeface="Avenir Next Demi Bold" panose="020B0503020202020204"/>
                    <a:cs typeface="Arial"/>
                  </a:rPr>
                  <a:t>s</a:t>
                </a:r>
                <a:r>
                  <a:rPr lang="en-BE" sz="1400" b="1">
                    <a:latin typeface="Avenir Next Demi Bold" panose="020B0503020202020204"/>
                    <a:cs typeface="Arial"/>
                  </a:rPr>
                  <a:t> </a:t>
                </a:r>
                <a:r>
                  <a:rPr lang="en-BE" sz="1400" b="1">
                    <a:solidFill>
                      <a:schemeClr val="tx1"/>
                    </a:solidFill>
                    <a:latin typeface="Avenir Next Demi Bold" panose="020B0503020202020204"/>
                    <a:cs typeface="Arial"/>
                  </a:rPr>
                  <a:t>including ESG Topical Metrics </a:t>
                </a:r>
                <a:endParaRPr lang="en-US" sz="1400" b="1">
                  <a:solidFill>
                    <a:schemeClr val="tx1"/>
                  </a:solidFill>
                  <a:latin typeface="Avenir Next Demi Bold" panose="020B0503020202020204"/>
                  <a:cs typeface="Arial" panose="020B0604020202020204" pitchFamily="34" charset="0"/>
                </a:endParaRPr>
              </a:p>
              <a:p>
                <a:pPr marL="742950" lvl="1" indent="-285750">
                  <a:spcBef>
                    <a:spcPts val="300"/>
                  </a:spcBef>
                  <a:spcAft>
                    <a:spcPts val="300"/>
                  </a:spcAft>
                  <a:buFont typeface="Arial" panose="020B0604020202020204" pitchFamily="34" charset="0"/>
                  <a:buChar char="•"/>
                </a:pPr>
                <a:r>
                  <a:rPr lang="en-US" sz="1400">
                    <a:solidFill>
                      <a:schemeClr val="tx1"/>
                    </a:solidFill>
                    <a:latin typeface="Avenir Next Demi Bold" panose="020B0503020202020204"/>
                    <a:cs typeface="Arial" panose="020B0604020202020204" pitchFamily="34" charset="0"/>
                  </a:rPr>
                  <a:t>Simplification: all required BUT whenever it is appropriate </a:t>
                </a:r>
                <a:r>
                  <a:rPr lang="en-US" sz="1400" b="1">
                    <a:solidFill>
                      <a:schemeClr val="tx1"/>
                    </a:solidFill>
                    <a:latin typeface="Avenir Next Demi Bold" panose="020B0503020202020204"/>
                    <a:cs typeface="Arial" panose="020B0604020202020204" pitchFamily="34" charset="0"/>
                  </a:rPr>
                  <a:t>‘IF APPLICABLE</a:t>
                </a:r>
                <a:r>
                  <a:rPr lang="en-BE" sz="1400" b="1">
                    <a:solidFill>
                      <a:schemeClr val="tx1"/>
                    </a:solidFill>
                    <a:latin typeface="Avenir Next Demi Bold" panose="020B0503020202020204"/>
                    <a:cs typeface="Arial" panose="020B0604020202020204" pitchFamily="34" charset="0"/>
                  </a:rPr>
                  <a:t>’</a:t>
                </a:r>
                <a:endParaRPr lang="en-US" sz="1600" b="0" i="0" u="none" strike="noStrike" kern="0" cap="none" spc="0" baseline="0">
                  <a:solidFill>
                    <a:srgbClr val="000000"/>
                  </a:solidFill>
                  <a:uFillTx/>
                  <a:latin typeface="Avenir Book" panose="02000503020000020003"/>
                  <a:ea typeface="Roboto"/>
                  <a:cs typeface="Roboto"/>
                </a:endParaRPr>
              </a:p>
            </p:txBody>
          </p:sp>
          <p:sp>
            <p:nvSpPr>
              <p:cNvPr id="30" name="Plus Sign 43">
                <a:extLst>
                  <a:ext uri="{FF2B5EF4-FFF2-40B4-BE49-F238E27FC236}">
                    <a16:creationId xmlns:a16="http://schemas.microsoft.com/office/drawing/2014/main" id="{D7469809-6B92-63C1-B4DF-A92E670EDD99}"/>
                  </a:ext>
                </a:extLst>
              </p:cNvPr>
              <p:cNvSpPr/>
              <p:nvPr/>
            </p:nvSpPr>
            <p:spPr>
              <a:xfrm>
                <a:off x="2120813" y="1385279"/>
                <a:ext cx="287999" cy="287999"/>
              </a:xfrm>
              <a:custGeom>
                <a:avLst>
                  <a:gd name="f8" fmla="val 23520"/>
                </a:avLst>
                <a:gdLst>
                  <a:gd name="f1" fmla="val 10800000"/>
                  <a:gd name="f2" fmla="val 5400000"/>
                  <a:gd name="f3" fmla="val 180"/>
                  <a:gd name="f4" fmla="val w"/>
                  <a:gd name="f5" fmla="val h"/>
                  <a:gd name="f6" fmla="val ss"/>
                  <a:gd name="f7" fmla="val 0"/>
                  <a:gd name="f8" fmla="val 23520"/>
                  <a:gd name="f9" fmla="+- 0 0 -90"/>
                  <a:gd name="f10" fmla="+- 0 0 -180"/>
                  <a:gd name="f11" fmla="+- 0 0 -270"/>
                  <a:gd name="f12" fmla="+- 0 0 -36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41 0 f16"/>
                  <a:gd name="f43" fmla="+- f40 0 f16"/>
                  <a:gd name="f44" fmla="*/ f42 1 2"/>
                  <a:gd name="f45" fmla="*/ f43 1 2"/>
                  <a:gd name="f46" fmla="min f43 f42"/>
                  <a:gd name="f47" fmla="*/ f43 73490 1"/>
                  <a:gd name="f48" fmla="*/ f42 73490 1"/>
                  <a:gd name="f49" fmla="+- f16 f44 0"/>
                  <a:gd name="f50" fmla="+- f16 f45 0"/>
                  <a:gd name="f51" fmla="*/ f47 1 200000"/>
                  <a:gd name="f52" fmla="*/ f48 1 200000"/>
                  <a:gd name="f53" fmla="*/ f46 f17 1"/>
                  <a:gd name="f54" fmla="*/ f53 1 200000"/>
                  <a:gd name="f55" fmla="+- f50 0 f51"/>
                  <a:gd name="f56" fmla="+- f50 f51 0"/>
                  <a:gd name="f57" fmla="+- f49 0 f52"/>
                  <a:gd name="f58" fmla="+- f49 f52 0"/>
                  <a:gd name="f59" fmla="*/ f49 f37 1"/>
                  <a:gd name="f60" fmla="*/ f50 f37 1"/>
                  <a:gd name="f61" fmla="+- f50 0 f54"/>
                  <a:gd name="f62" fmla="+- f50 f54 0"/>
                  <a:gd name="f63" fmla="+- f49 0 f54"/>
                  <a:gd name="f64" fmla="+- f49 f54 0"/>
                  <a:gd name="f65" fmla="*/ f55 f37 1"/>
                  <a:gd name="f66" fmla="*/ f56 f37 1"/>
                  <a:gd name="f67" fmla="*/ f57 f37 1"/>
                  <a:gd name="f68" fmla="*/ f58 f37 1"/>
                  <a:gd name="f69" fmla="*/ f63 f37 1"/>
                  <a:gd name="f70" fmla="*/ f64 f37 1"/>
                  <a:gd name="f71" fmla="*/ f61 f37 1"/>
                  <a:gd name="f72" fmla="*/ f62 f37 1"/>
                </a:gdLst>
                <a:ahLst/>
                <a:cxnLst>
                  <a:cxn ang="3cd4">
                    <a:pos x="hc" y="t"/>
                  </a:cxn>
                  <a:cxn ang="0">
                    <a:pos x="r" y="vc"/>
                  </a:cxn>
                  <a:cxn ang="cd4">
                    <a:pos x="hc" y="b"/>
                  </a:cxn>
                  <a:cxn ang="cd2">
                    <a:pos x="l" y="vc"/>
                  </a:cxn>
                  <a:cxn ang="f33">
                    <a:pos x="f66" y="f59"/>
                  </a:cxn>
                  <a:cxn ang="f34">
                    <a:pos x="f60" y="f68"/>
                  </a:cxn>
                  <a:cxn ang="f35">
                    <a:pos x="f65" y="f59"/>
                  </a:cxn>
                  <a:cxn ang="f36">
                    <a:pos x="f60" y="f67"/>
                  </a:cxn>
                </a:cxnLst>
                <a:rect l="f65" t="f69" r="f66" b="f70"/>
                <a:pathLst>
                  <a:path>
                    <a:moveTo>
                      <a:pt x="f65" y="f69"/>
                    </a:moveTo>
                    <a:lnTo>
                      <a:pt x="f71" y="f69"/>
                    </a:lnTo>
                    <a:lnTo>
                      <a:pt x="f71" y="f67"/>
                    </a:lnTo>
                    <a:lnTo>
                      <a:pt x="f72" y="f67"/>
                    </a:lnTo>
                    <a:lnTo>
                      <a:pt x="f72" y="f69"/>
                    </a:lnTo>
                    <a:lnTo>
                      <a:pt x="f66" y="f69"/>
                    </a:lnTo>
                    <a:lnTo>
                      <a:pt x="f66" y="f70"/>
                    </a:lnTo>
                    <a:lnTo>
                      <a:pt x="f72" y="f70"/>
                    </a:lnTo>
                    <a:lnTo>
                      <a:pt x="f72" y="f68"/>
                    </a:lnTo>
                    <a:lnTo>
                      <a:pt x="f71" y="f68"/>
                    </a:lnTo>
                    <a:lnTo>
                      <a:pt x="f71" y="f70"/>
                    </a:lnTo>
                    <a:lnTo>
                      <a:pt x="f65" y="f70"/>
                    </a:lnTo>
                    <a:close/>
                  </a:path>
                </a:pathLst>
              </a:custGeom>
              <a:solidFill>
                <a:srgbClr val="8BB6D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 sz="1800" b="0" i="0" u="none" strike="noStrike" kern="1200" cap="none" spc="0" baseline="0">
                  <a:solidFill>
                    <a:srgbClr val="FFFFFF"/>
                  </a:solidFill>
                  <a:uFillTx/>
                  <a:latin typeface="Avenir Book" panose="02000503020000020003"/>
                </a:endParaRPr>
              </a:p>
            </p:txBody>
          </p:sp>
          <p:sp>
            <p:nvSpPr>
              <p:cNvPr id="31" name="Plus Sign 44">
                <a:extLst>
                  <a:ext uri="{FF2B5EF4-FFF2-40B4-BE49-F238E27FC236}">
                    <a16:creationId xmlns:a16="http://schemas.microsoft.com/office/drawing/2014/main" id="{8A044BF9-0240-E800-3345-BEE548566BBC}"/>
                  </a:ext>
                </a:extLst>
              </p:cNvPr>
              <p:cNvSpPr/>
              <p:nvPr/>
            </p:nvSpPr>
            <p:spPr>
              <a:xfrm>
                <a:off x="2017266" y="4871904"/>
                <a:ext cx="287999" cy="287999"/>
              </a:xfrm>
              <a:custGeom>
                <a:avLst>
                  <a:gd name="f8" fmla="val 23520"/>
                </a:avLst>
                <a:gdLst>
                  <a:gd name="f1" fmla="val 10800000"/>
                  <a:gd name="f2" fmla="val 5400000"/>
                  <a:gd name="f3" fmla="val 180"/>
                  <a:gd name="f4" fmla="val w"/>
                  <a:gd name="f5" fmla="val h"/>
                  <a:gd name="f6" fmla="val ss"/>
                  <a:gd name="f7" fmla="val 0"/>
                  <a:gd name="f8" fmla="val 23520"/>
                  <a:gd name="f9" fmla="+- 0 0 -90"/>
                  <a:gd name="f10" fmla="+- 0 0 -180"/>
                  <a:gd name="f11" fmla="+- 0 0 -270"/>
                  <a:gd name="f12" fmla="+- 0 0 -36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41 0 f16"/>
                  <a:gd name="f43" fmla="+- f40 0 f16"/>
                  <a:gd name="f44" fmla="*/ f42 1 2"/>
                  <a:gd name="f45" fmla="*/ f43 1 2"/>
                  <a:gd name="f46" fmla="min f43 f42"/>
                  <a:gd name="f47" fmla="*/ f43 73490 1"/>
                  <a:gd name="f48" fmla="*/ f42 73490 1"/>
                  <a:gd name="f49" fmla="+- f16 f44 0"/>
                  <a:gd name="f50" fmla="+- f16 f45 0"/>
                  <a:gd name="f51" fmla="*/ f47 1 200000"/>
                  <a:gd name="f52" fmla="*/ f48 1 200000"/>
                  <a:gd name="f53" fmla="*/ f46 f17 1"/>
                  <a:gd name="f54" fmla="*/ f53 1 200000"/>
                  <a:gd name="f55" fmla="+- f50 0 f51"/>
                  <a:gd name="f56" fmla="+- f50 f51 0"/>
                  <a:gd name="f57" fmla="+- f49 0 f52"/>
                  <a:gd name="f58" fmla="+- f49 f52 0"/>
                  <a:gd name="f59" fmla="*/ f49 f37 1"/>
                  <a:gd name="f60" fmla="*/ f50 f37 1"/>
                  <a:gd name="f61" fmla="+- f50 0 f54"/>
                  <a:gd name="f62" fmla="+- f50 f54 0"/>
                  <a:gd name="f63" fmla="+- f49 0 f54"/>
                  <a:gd name="f64" fmla="+- f49 f54 0"/>
                  <a:gd name="f65" fmla="*/ f55 f37 1"/>
                  <a:gd name="f66" fmla="*/ f56 f37 1"/>
                  <a:gd name="f67" fmla="*/ f57 f37 1"/>
                  <a:gd name="f68" fmla="*/ f58 f37 1"/>
                  <a:gd name="f69" fmla="*/ f63 f37 1"/>
                  <a:gd name="f70" fmla="*/ f64 f37 1"/>
                  <a:gd name="f71" fmla="*/ f61 f37 1"/>
                  <a:gd name="f72" fmla="*/ f62 f37 1"/>
                </a:gdLst>
                <a:ahLst/>
                <a:cxnLst>
                  <a:cxn ang="3cd4">
                    <a:pos x="hc" y="t"/>
                  </a:cxn>
                  <a:cxn ang="0">
                    <a:pos x="r" y="vc"/>
                  </a:cxn>
                  <a:cxn ang="cd4">
                    <a:pos x="hc" y="b"/>
                  </a:cxn>
                  <a:cxn ang="cd2">
                    <a:pos x="l" y="vc"/>
                  </a:cxn>
                  <a:cxn ang="f33">
                    <a:pos x="f66" y="f59"/>
                  </a:cxn>
                  <a:cxn ang="f34">
                    <a:pos x="f60" y="f68"/>
                  </a:cxn>
                  <a:cxn ang="f35">
                    <a:pos x="f65" y="f59"/>
                  </a:cxn>
                  <a:cxn ang="f36">
                    <a:pos x="f60" y="f67"/>
                  </a:cxn>
                </a:cxnLst>
                <a:rect l="f65" t="f69" r="f66" b="f70"/>
                <a:pathLst>
                  <a:path>
                    <a:moveTo>
                      <a:pt x="f65" y="f69"/>
                    </a:moveTo>
                    <a:lnTo>
                      <a:pt x="f71" y="f69"/>
                    </a:lnTo>
                    <a:lnTo>
                      <a:pt x="f71" y="f67"/>
                    </a:lnTo>
                    <a:lnTo>
                      <a:pt x="f72" y="f67"/>
                    </a:lnTo>
                    <a:lnTo>
                      <a:pt x="f72" y="f69"/>
                    </a:lnTo>
                    <a:lnTo>
                      <a:pt x="f66" y="f69"/>
                    </a:lnTo>
                    <a:lnTo>
                      <a:pt x="f66" y="f70"/>
                    </a:lnTo>
                    <a:lnTo>
                      <a:pt x="f72" y="f70"/>
                    </a:lnTo>
                    <a:lnTo>
                      <a:pt x="f72" y="f68"/>
                    </a:lnTo>
                    <a:lnTo>
                      <a:pt x="f71" y="f68"/>
                    </a:lnTo>
                    <a:lnTo>
                      <a:pt x="f71" y="f70"/>
                    </a:lnTo>
                    <a:lnTo>
                      <a:pt x="f65" y="f70"/>
                    </a:lnTo>
                    <a:close/>
                  </a:path>
                </a:pathLst>
              </a:custGeom>
              <a:solidFill>
                <a:srgbClr val="B6D7A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 sz="1800" b="0" i="0" u="none" strike="noStrike" kern="1200" cap="none" spc="0" baseline="0">
                  <a:solidFill>
                    <a:srgbClr val="FFFFFF"/>
                  </a:solidFill>
                  <a:uFillTx/>
                  <a:latin typeface="Avenir Book" panose="02000503020000020003"/>
                </a:endParaRPr>
              </a:p>
            </p:txBody>
          </p:sp>
        </p:grpSp>
        <p:sp>
          <p:nvSpPr>
            <p:cNvPr id="12" name="Google Shape;1145;p40">
              <a:extLst>
                <a:ext uri="{FF2B5EF4-FFF2-40B4-BE49-F238E27FC236}">
                  <a16:creationId xmlns:a16="http://schemas.microsoft.com/office/drawing/2014/main" id="{27356EEF-D110-0B7C-CFCA-EDA17C89FD21}"/>
                </a:ext>
              </a:extLst>
            </p:cNvPr>
            <p:cNvSpPr/>
            <p:nvPr/>
          </p:nvSpPr>
          <p:spPr>
            <a:xfrm>
              <a:off x="6075608" y="5636684"/>
              <a:ext cx="560719" cy="0"/>
            </a:xfrm>
            <a:custGeom>
              <a:avLst/>
              <a:gdLst>
                <a:gd name="f0" fmla="val w"/>
                <a:gd name="f1" fmla="val h"/>
                <a:gd name="f2" fmla="val 0"/>
                <a:gd name="f3" fmla="val 22283"/>
                <a:gd name="f4" fmla="val 168"/>
                <a:gd name="f5" fmla="val 1"/>
                <a:gd name="f6" fmla="*/ f0 1 22283"/>
                <a:gd name="f7" fmla="*/ f1 1 168"/>
                <a:gd name="f8" fmla="val f2"/>
                <a:gd name="f9" fmla="val f3"/>
                <a:gd name="f10" fmla="val f4"/>
                <a:gd name="f11" fmla="+- f10 0 f8"/>
                <a:gd name="f12" fmla="+- f9 0 f8"/>
                <a:gd name="f13" fmla="*/ f12 1 22283"/>
                <a:gd name="f14" fmla="*/ f11 1 16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2283" h="168">
                  <a:moveTo>
                    <a:pt x="f2" y="f5"/>
                  </a:moveTo>
                  <a:lnTo>
                    <a:pt x="f2" y="f4"/>
                  </a:lnTo>
                  <a:lnTo>
                    <a:pt x="f3" y="f4"/>
                  </a:lnTo>
                  <a:lnTo>
                    <a:pt x="f3" y="f5"/>
                  </a:lnTo>
                  <a:close/>
                </a:path>
              </a:pathLst>
            </a:custGeom>
            <a:solidFill>
              <a:srgbClr val="666666"/>
            </a:solidFill>
            <a:ln w="19046" cap="flat">
              <a:solidFill>
                <a:srgbClr val="666666"/>
              </a:solidFill>
              <a:prstDash val="solid"/>
              <a:round/>
            </a:ln>
          </p:spPr>
          <p:txBody>
            <a:bodyPr vert="horz" wrap="square" lIns="121898" tIns="121898" rIns="121898" bIns="121898" anchor="ctr" anchorCtr="0" compatLnSpc="1">
              <a:no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0" cap="none" spc="0" baseline="0">
                <a:solidFill>
                  <a:srgbClr val="000000"/>
                </a:solidFill>
                <a:uFillTx/>
                <a:latin typeface="Arial"/>
                <a:cs typeface="Arial"/>
              </a:endParaRPr>
            </a:p>
          </p:txBody>
        </p:sp>
      </p:grpSp>
      <p:sp>
        <p:nvSpPr>
          <p:cNvPr id="44" name="TextBox 43">
            <a:extLst>
              <a:ext uri="{FF2B5EF4-FFF2-40B4-BE49-F238E27FC236}">
                <a16:creationId xmlns:a16="http://schemas.microsoft.com/office/drawing/2014/main" id="{BAA65C2A-881E-31C6-079E-52D496A991B7}"/>
              </a:ext>
            </a:extLst>
          </p:cNvPr>
          <p:cNvSpPr txBox="1"/>
          <p:nvPr/>
        </p:nvSpPr>
        <p:spPr>
          <a:xfrm>
            <a:off x="263466" y="-4663"/>
            <a:ext cx="7664797" cy="523220"/>
          </a:xfrm>
          <a:prstGeom prst="rect">
            <a:avLst/>
          </a:prstGeom>
          <a:noFill/>
        </p:spPr>
        <p:txBody>
          <a:bodyPr wrap="square">
            <a:spAutoFit/>
          </a:bodyPr>
          <a:lstStyle/>
          <a:p>
            <a:r>
              <a:rPr lang="en-US" sz="2800" dirty="0">
                <a:solidFill>
                  <a:srgbClr val="010F7B"/>
                </a:solidFill>
              </a:rPr>
              <a:t>2. ESRS for SMEs: Two Exposure Drafts (2/2)</a:t>
            </a:r>
          </a:p>
        </p:txBody>
      </p:sp>
    </p:spTree>
    <p:extLst>
      <p:ext uri="{BB962C8B-B14F-4D97-AF65-F5344CB8AC3E}">
        <p14:creationId xmlns:p14="http://schemas.microsoft.com/office/powerpoint/2010/main" val="960539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BCABDA9-379C-C626-A227-A2921718B259}"/>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sp>
        <p:nvSpPr>
          <p:cNvPr id="2" name="Title 1">
            <a:extLst>
              <a:ext uri="{FF2B5EF4-FFF2-40B4-BE49-F238E27FC236}">
                <a16:creationId xmlns:a16="http://schemas.microsoft.com/office/drawing/2014/main" id="{CC128BAD-D267-7A1D-A73B-B52EE09F7545}"/>
              </a:ext>
            </a:extLst>
          </p:cNvPr>
          <p:cNvSpPr>
            <a:spLocks noGrp="1"/>
          </p:cNvSpPr>
          <p:nvPr>
            <p:ph type="title"/>
          </p:nvPr>
        </p:nvSpPr>
        <p:spPr>
          <a:xfrm>
            <a:off x="709717" y="280204"/>
            <a:ext cx="10515600" cy="394000"/>
          </a:xfrm>
        </p:spPr>
        <p:txBody>
          <a:bodyPr>
            <a:noAutofit/>
          </a:bodyPr>
          <a:lstStyle/>
          <a:p>
            <a:r>
              <a:rPr lang="en-US" dirty="0"/>
              <a:t>3. Implementation support (1/3)</a:t>
            </a:r>
            <a:endParaRPr lang="en-BE" dirty="0"/>
          </a:p>
        </p:txBody>
      </p:sp>
      <p:sp>
        <p:nvSpPr>
          <p:cNvPr id="3" name="Tijdelijke aanduiding voor inhoud 2">
            <a:extLst>
              <a:ext uri="{FF2B5EF4-FFF2-40B4-BE49-F238E27FC236}">
                <a16:creationId xmlns:a16="http://schemas.microsoft.com/office/drawing/2014/main" id="{6498D9B9-2C14-9012-448E-AB004E58A84F}"/>
              </a:ext>
            </a:extLst>
          </p:cNvPr>
          <p:cNvSpPr txBox="1">
            <a:spLocks/>
          </p:cNvSpPr>
          <p:nvPr/>
        </p:nvSpPr>
        <p:spPr>
          <a:xfrm>
            <a:off x="709717" y="2562960"/>
            <a:ext cx="10772565" cy="2355351"/>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600" b="1" i="0" kern="1200">
                <a:solidFill>
                  <a:srgbClr val="7D6F6D"/>
                </a:solidFill>
                <a:latin typeface="Avenir Next Demi Bold" panose="020B05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0" i="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7D6F6D"/>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F29CFF0-F812-141B-4668-49D23A4FF22B}"/>
              </a:ext>
            </a:extLst>
          </p:cNvPr>
          <p:cNvSpPr txBox="1"/>
          <p:nvPr/>
        </p:nvSpPr>
        <p:spPr>
          <a:xfrm>
            <a:off x="709717" y="4744283"/>
            <a:ext cx="1039816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effectLst/>
                <a:uLnTx/>
                <a:uFillTx/>
                <a:latin typeface="+mj-lt"/>
                <a:ea typeface="+mn-ea"/>
                <a:cs typeface="+mn-cs"/>
              </a:rPr>
              <a:t>3 documents issued on 22 December 2023 with a deadline for comments on 2 February 2024, covering: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effectLst/>
                <a:uLnTx/>
                <a:uFillTx/>
                <a:latin typeface="+mj-lt"/>
                <a:ea typeface="+mn-ea"/>
                <a:cs typeface="+mn-cs"/>
              </a:rPr>
              <a:t>Materiality assessment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effectLst/>
                <a:uLnTx/>
                <a:uFillTx/>
                <a:latin typeface="+mj-lt"/>
                <a:ea typeface="+mn-ea"/>
                <a:cs typeface="+mn-cs"/>
              </a:rPr>
              <a:t>Value chain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effectLst/>
                <a:uLnTx/>
                <a:uFillTx/>
                <a:latin typeface="+mj-lt"/>
                <a:ea typeface="+mn-ea"/>
                <a:cs typeface="+mn-cs"/>
              </a:rPr>
              <a:t>Datapoints</a:t>
            </a:r>
          </a:p>
        </p:txBody>
      </p:sp>
      <p:pic>
        <p:nvPicPr>
          <p:cNvPr id="9" name="Picture 8" descr="A group of posters with text&#10;&#10;Description automatically generated">
            <a:extLst>
              <a:ext uri="{FF2B5EF4-FFF2-40B4-BE49-F238E27FC236}">
                <a16:creationId xmlns:a16="http://schemas.microsoft.com/office/drawing/2014/main" id="{861F968C-24C9-C066-CD4F-CD2D22FA5852}"/>
              </a:ext>
            </a:extLst>
          </p:cNvPr>
          <p:cNvPicPr>
            <a:picLocks noChangeAspect="1"/>
          </p:cNvPicPr>
          <p:nvPr/>
        </p:nvPicPr>
        <p:blipFill>
          <a:blip r:embed="rId2"/>
          <a:stretch>
            <a:fillRect/>
          </a:stretch>
        </p:blipFill>
        <p:spPr>
          <a:xfrm>
            <a:off x="2098799" y="876980"/>
            <a:ext cx="7620000" cy="3810001"/>
          </a:xfrm>
          <a:prstGeom prst="rect">
            <a:avLst/>
          </a:prstGeom>
        </p:spPr>
      </p:pic>
    </p:spTree>
    <p:extLst>
      <p:ext uri="{BB962C8B-B14F-4D97-AF65-F5344CB8AC3E}">
        <p14:creationId xmlns:p14="http://schemas.microsoft.com/office/powerpoint/2010/main" val="271449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BCABDA9-379C-C626-A227-A2921718B259}"/>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sp>
        <p:nvSpPr>
          <p:cNvPr id="2" name="Title 1">
            <a:extLst>
              <a:ext uri="{FF2B5EF4-FFF2-40B4-BE49-F238E27FC236}">
                <a16:creationId xmlns:a16="http://schemas.microsoft.com/office/drawing/2014/main" id="{74179EB9-00EE-AF9B-735F-816BBA19DA65}"/>
              </a:ext>
            </a:extLst>
          </p:cNvPr>
          <p:cNvSpPr>
            <a:spLocks noGrp="1"/>
          </p:cNvSpPr>
          <p:nvPr>
            <p:ph type="title"/>
          </p:nvPr>
        </p:nvSpPr>
        <p:spPr>
          <a:xfrm>
            <a:off x="671214" y="684409"/>
            <a:ext cx="10515600" cy="394000"/>
          </a:xfrm>
        </p:spPr>
        <p:txBody>
          <a:bodyPr>
            <a:noAutofit/>
          </a:bodyPr>
          <a:lstStyle/>
          <a:p>
            <a:r>
              <a:rPr lang="en-US" sz="2400" i="1" dirty="0"/>
              <a:t>IGs pipeline</a:t>
            </a:r>
            <a:endParaRPr lang="en-BE" sz="2400" i="1" dirty="0"/>
          </a:p>
        </p:txBody>
      </p:sp>
      <p:sp>
        <p:nvSpPr>
          <p:cNvPr id="3" name="Tijdelijke aanduiding voor inhoud 2">
            <a:extLst>
              <a:ext uri="{FF2B5EF4-FFF2-40B4-BE49-F238E27FC236}">
                <a16:creationId xmlns:a16="http://schemas.microsoft.com/office/drawing/2014/main" id="{316E9FB7-BCAC-99E9-63C4-E2F888B3AF58}"/>
              </a:ext>
            </a:extLst>
          </p:cNvPr>
          <p:cNvSpPr txBox="1">
            <a:spLocks/>
          </p:cNvSpPr>
          <p:nvPr/>
        </p:nvSpPr>
        <p:spPr>
          <a:xfrm>
            <a:off x="709717" y="2562960"/>
            <a:ext cx="10772565" cy="2355351"/>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600" b="1" i="0" kern="1200">
                <a:solidFill>
                  <a:srgbClr val="7D6F6D"/>
                </a:solidFill>
                <a:latin typeface="Avenir Next Demi Bold" panose="020B05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0" i="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7D6F6D"/>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D92D6AB-2B97-FC9E-E3D5-E108D387A9A9}"/>
              </a:ext>
            </a:extLst>
          </p:cNvPr>
          <p:cNvSpPr txBox="1"/>
          <p:nvPr/>
        </p:nvSpPr>
        <p:spPr>
          <a:xfrm>
            <a:off x="671214" y="1030651"/>
            <a:ext cx="11127456" cy="5021055"/>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
                <a:srgbClr val="6AA643"/>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mj-lt"/>
                <a:ea typeface="+mn-ea"/>
                <a:cs typeface="+mn-cs"/>
              </a:rPr>
              <a:t>Transition plans</a:t>
            </a:r>
          </a:p>
          <a:p>
            <a:pPr marL="342900" marR="0" lvl="0" indent="-342900" algn="l" defTabSz="914400" rtl="0" eaLnBrk="1" fontAlgn="auto" latinLnBrk="0" hangingPunct="1">
              <a:lnSpc>
                <a:spcPct val="150000"/>
              </a:lnSpc>
              <a:spcBef>
                <a:spcPts val="0"/>
              </a:spcBef>
              <a:spcAft>
                <a:spcPts val="0"/>
              </a:spcAft>
              <a:buClr>
                <a:srgbClr val="6AA643"/>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mj-lt"/>
                <a:ea typeface="+mn-ea"/>
                <a:cs typeface="+mn-cs"/>
              </a:rPr>
              <a:t>ESRS 1 Application Requirements 16 </a:t>
            </a:r>
            <a:r>
              <a:rPr lang="en-GB" sz="2400" dirty="0">
                <a:latin typeface="+mj-lt"/>
              </a:rPr>
              <a:t>(table of sustainability matters) </a:t>
            </a:r>
            <a:r>
              <a:rPr kumimoji="0" lang="en-GB" sz="2400" b="0" i="0" u="none" strike="noStrike" kern="1200" cap="none" spc="0" normalizeH="0" baseline="0" noProof="0" dirty="0">
                <a:ln>
                  <a:noFill/>
                </a:ln>
                <a:effectLst/>
                <a:uLnTx/>
                <a:uFillTx/>
                <a:latin typeface="+mj-lt"/>
                <a:ea typeface="+mn-ea"/>
                <a:cs typeface="+mn-cs"/>
              </a:rPr>
              <a:t>mapping to Disclosure Requirements</a:t>
            </a:r>
          </a:p>
          <a:p>
            <a:pPr marL="342900" marR="0" lvl="0" indent="-342900" algn="l" defTabSz="914400" rtl="0" eaLnBrk="1" fontAlgn="auto" latinLnBrk="0" hangingPunct="1">
              <a:lnSpc>
                <a:spcPct val="150000"/>
              </a:lnSpc>
              <a:spcBef>
                <a:spcPts val="0"/>
              </a:spcBef>
              <a:spcAft>
                <a:spcPts val="0"/>
              </a:spcAft>
              <a:buClr>
                <a:srgbClr val="6AA643"/>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mj-lt"/>
                <a:ea typeface="+mn-ea"/>
                <a:cs typeface="+mn-cs"/>
              </a:rPr>
              <a:t>Training Implementation Guidance (</a:t>
            </a:r>
            <a:r>
              <a:rPr lang="en-GB" sz="2400" dirty="0">
                <a:latin typeface="+mj-lt"/>
              </a:rPr>
              <a:t>IG)</a:t>
            </a:r>
            <a:r>
              <a:rPr kumimoji="0" lang="en-GB" sz="2400" b="0" i="0" u="none" strike="noStrike" kern="1200" cap="none" spc="0" normalizeH="0" baseline="0" noProof="0" dirty="0">
                <a:ln>
                  <a:noFill/>
                </a:ln>
                <a:effectLst/>
                <a:uLnTx/>
                <a:uFillTx/>
                <a:latin typeface="+mj-lt"/>
                <a:ea typeface="+mn-ea"/>
                <a:cs typeface="+mn-cs"/>
              </a:rPr>
              <a:t> </a:t>
            </a:r>
          </a:p>
          <a:p>
            <a:pPr marL="342900" marR="0" lvl="0" indent="-342900" algn="l" defTabSz="914400" rtl="0" eaLnBrk="1" fontAlgn="auto" latinLnBrk="0" hangingPunct="1">
              <a:lnSpc>
                <a:spcPct val="150000"/>
              </a:lnSpc>
              <a:spcBef>
                <a:spcPts val="0"/>
              </a:spcBef>
              <a:spcAft>
                <a:spcPts val="0"/>
              </a:spcAft>
              <a:buClr>
                <a:srgbClr val="6AA643"/>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mj-lt"/>
                <a:ea typeface="+mn-ea"/>
                <a:cs typeface="+mn-cs"/>
              </a:rPr>
              <a:t>Other IGs</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dirty="0">
                <a:ln>
                  <a:noFill/>
                </a:ln>
                <a:effectLst/>
                <a:uLnTx/>
                <a:uFillTx/>
                <a:latin typeface="+mj-lt"/>
                <a:ea typeface="+mn-ea"/>
                <a:cs typeface="+mn-cs"/>
              </a:rPr>
              <a:t>Pension fund emissions</a:t>
            </a:r>
            <a:endParaRPr kumimoji="0" lang="en-GB" sz="2400" b="0" i="0" u="none" strike="noStrike" kern="1200" cap="none" spc="0" normalizeH="0" baseline="0" noProof="0" dirty="0">
              <a:ln>
                <a:noFill/>
              </a:ln>
              <a:effectLst/>
              <a:uLnTx/>
              <a:uFillTx/>
              <a:latin typeface="+mj-lt"/>
              <a:ea typeface="Calibri"/>
              <a:cs typeface="Calibri"/>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dirty="0">
                <a:ln>
                  <a:noFill/>
                </a:ln>
                <a:effectLst/>
                <a:uLnTx/>
                <a:uFillTx/>
                <a:latin typeface="+mj-lt"/>
                <a:ea typeface="+mn-ea"/>
                <a:cs typeface="+mn-cs"/>
              </a:rPr>
              <a:t>Guarantees of origin and other certificates</a:t>
            </a:r>
            <a:endParaRPr kumimoji="0" lang="en-GB" sz="2400" b="0" i="0" u="none" strike="noStrike" kern="1200" cap="none" spc="0" normalizeH="0" baseline="0" noProof="0" dirty="0">
              <a:ln>
                <a:noFill/>
              </a:ln>
              <a:effectLst/>
              <a:uLnTx/>
              <a:uFillTx/>
              <a:latin typeface="+mj-lt"/>
              <a:ea typeface="Calibri"/>
              <a:cs typeface="Calibri"/>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dirty="0">
                <a:ln>
                  <a:noFill/>
                </a:ln>
                <a:effectLst/>
                <a:uLnTx/>
                <a:uFillTx/>
                <a:latin typeface="+mj-lt"/>
                <a:ea typeface="+mn-ea"/>
                <a:cs typeface="+mn-cs"/>
              </a:rPr>
              <a:t>Water storage</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dirty="0">
                <a:ln>
                  <a:noFill/>
                </a:ln>
                <a:effectLst/>
                <a:uLnTx/>
                <a:uFillTx/>
                <a:latin typeface="+mj-lt"/>
                <a:ea typeface="+mn-ea"/>
                <a:cs typeface="+mn-cs"/>
              </a:rPr>
              <a:t>Resource use</a:t>
            </a:r>
            <a:endParaRPr kumimoji="0" lang="en-GB" sz="2400" b="0" i="0" u="none" strike="noStrike" kern="1200" cap="none" spc="0" normalizeH="0" baseline="0" noProof="0" dirty="0">
              <a:ln>
                <a:noFill/>
              </a:ln>
              <a:effectLst/>
              <a:uLnTx/>
              <a:uFillTx/>
              <a:latin typeface="+mj-lt"/>
              <a:ea typeface="Calibri"/>
              <a:cs typeface="Calibri"/>
            </a:endParaRPr>
          </a:p>
        </p:txBody>
      </p:sp>
      <p:sp>
        <p:nvSpPr>
          <p:cNvPr id="8" name="Title 1">
            <a:extLst>
              <a:ext uri="{FF2B5EF4-FFF2-40B4-BE49-F238E27FC236}">
                <a16:creationId xmlns:a16="http://schemas.microsoft.com/office/drawing/2014/main" id="{7D26AC14-AA03-8183-E607-8BA18DE2C5AE}"/>
              </a:ext>
            </a:extLst>
          </p:cNvPr>
          <p:cNvSpPr txBox="1">
            <a:spLocks/>
          </p:cNvSpPr>
          <p:nvPr/>
        </p:nvSpPr>
        <p:spPr>
          <a:xfrm>
            <a:off x="671214" y="153406"/>
            <a:ext cx="10515600" cy="394000"/>
          </a:xfrm>
          <a:prstGeom prst="rect">
            <a:avLst/>
          </a:prstGeom>
        </p:spPr>
        <p:txBody>
          <a:bodyPr>
            <a:noAutofit/>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r>
              <a:rPr lang="en-US" dirty="0"/>
              <a:t>3. Implementation support (2/3)</a:t>
            </a:r>
            <a:endParaRPr lang="en-BE" dirty="0"/>
          </a:p>
        </p:txBody>
      </p:sp>
    </p:spTree>
    <p:extLst>
      <p:ext uri="{BB962C8B-B14F-4D97-AF65-F5344CB8AC3E}">
        <p14:creationId xmlns:p14="http://schemas.microsoft.com/office/powerpoint/2010/main" val="3062488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FD2B9-A516-1E25-6F5D-ECCB51153349}"/>
              </a:ext>
            </a:extLst>
          </p:cNvPr>
          <p:cNvSpPr>
            <a:spLocks noGrp="1"/>
          </p:cNvSpPr>
          <p:nvPr>
            <p:ph type="title"/>
          </p:nvPr>
        </p:nvSpPr>
        <p:spPr>
          <a:xfrm>
            <a:off x="775123" y="887938"/>
            <a:ext cx="10515600" cy="394000"/>
          </a:xfrm>
        </p:spPr>
        <p:txBody>
          <a:bodyPr>
            <a:noAutofit/>
          </a:bodyPr>
          <a:lstStyle/>
          <a:p>
            <a:r>
              <a:rPr lang="en-US" sz="2400" i="1" dirty="0"/>
              <a:t>Q&amp;A platform</a:t>
            </a:r>
            <a:endParaRPr lang="en-BE" sz="2400" i="1" dirty="0"/>
          </a:p>
        </p:txBody>
      </p:sp>
      <p:sp>
        <p:nvSpPr>
          <p:cNvPr id="3" name="Tijdelijke aanduiding voor inhoud 2">
            <a:extLst>
              <a:ext uri="{FF2B5EF4-FFF2-40B4-BE49-F238E27FC236}">
                <a16:creationId xmlns:a16="http://schemas.microsoft.com/office/drawing/2014/main" id="{E3C18803-2EE6-0CDA-6570-5E2E2C39CB6E}"/>
              </a:ext>
            </a:extLst>
          </p:cNvPr>
          <p:cNvSpPr txBox="1">
            <a:spLocks/>
          </p:cNvSpPr>
          <p:nvPr/>
        </p:nvSpPr>
        <p:spPr>
          <a:xfrm>
            <a:off x="775123" y="2968117"/>
            <a:ext cx="5938732" cy="2355351"/>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600" b="1" i="0" kern="1200">
                <a:solidFill>
                  <a:srgbClr val="7D6F6D"/>
                </a:solidFill>
                <a:latin typeface="Avenir Next Demi Bold" panose="020B05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0" i="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j-lt"/>
                <a:ea typeface="+mn-ea"/>
                <a:cs typeface="+mn-cs"/>
              </a:rPr>
              <a:t>First set of Explanations released on 5 February 2024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j-lt"/>
                <a:ea typeface="+mn-ea"/>
                <a:cs typeface="+mn-cs"/>
              </a:rPr>
              <a:t>Second set on 1 March 2024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Contained 12 explanations each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1" i="0" u="sng"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Position as of 11 March 2024</a:t>
            </a:r>
            <a:r>
              <a:rPr kumimoji="0" lang="en-GB" sz="2000" b="1"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 342 questions received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Classification of 26 still being analysed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sng"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Expected outcome</a:t>
            </a:r>
            <a:r>
              <a:rPr kumimoji="0" lang="en-GB" sz="20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128 explanations (already being drafted)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22 Implementation Guidance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sng"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Remaining questions: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41 not technical in nature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89 already addressed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41 non-conclusive/out of scope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1"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rPr>
              <a:t> </a:t>
            </a:r>
            <a:endParaRPr kumimoji="0" lang="en-GB" sz="2000" b="0" i="0" u="none" strike="noStrike" kern="1200" cap="none" spc="0" normalizeH="0" baseline="0" noProof="0" dirty="0">
              <a:ln>
                <a:noFill/>
              </a:ln>
              <a:solidFill>
                <a:schemeClr val="tx1"/>
              </a:solidFill>
              <a:effectLst/>
              <a:uLnTx/>
              <a:uFillTx/>
              <a:latin typeface="+mj-lt"/>
              <a:ea typeface="Aptos" panose="020B0004020202020204" pitchFamily="34" charset="0"/>
              <a:cs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j-lt"/>
              <a:ea typeface="+mn-ea"/>
              <a:cs typeface="+mn-cs"/>
            </a:endParaRPr>
          </a:p>
        </p:txBody>
      </p:sp>
      <p:pic>
        <p:nvPicPr>
          <p:cNvPr id="4" name="Picture 2" descr="No alt text provided for this image">
            <a:extLst>
              <a:ext uri="{FF2B5EF4-FFF2-40B4-BE49-F238E27FC236}">
                <a16:creationId xmlns:a16="http://schemas.microsoft.com/office/drawing/2014/main" id="{C1362F78-8E02-9406-0392-8A2B6D5A37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3855" y="2599370"/>
            <a:ext cx="5302724" cy="2651362"/>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a:extLst>
              <a:ext uri="{FF2B5EF4-FFF2-40B4-BE49-F238E27FC236}">
                <a16:creationId xmlns:a16="http://schemas.microsoft.com/office/drawing/2014/main" id="{76F9772A-4084-D96F-8AAB-4AC6FCF62586}"/>
              </a:ext>
            </a:extLst>
          </p:cNvPr>
          <p:cNvSpPr>
            <a:spLocks noGrp="1"/>
          </p:cNvSpPr>
          <p:nvPr>
            <p:ph type="ftr" sz="quarter" idx="3"/>
          </p:nvPr>
        </p:nvSpPr>
        <p:spPr/>
        <p:txBody>
          <a:bodyPr/>
          <a:lstStyle/>
          <a:p>
            <a:r>
              <a:rPr lang="en-US" dirty="0">
                <a:solidFill>
                  <a:schemeClr val="bg1"/>
                </a:solidFill>
              </a:rPr>
              <a:t>Sustainability reporting in the EU</a:t>
            </a:r>
          </a:p>
          <a:p>
            <a:endParaRPr lang="de-DE" dirty="0">
              <a:solidFill>
                <a:schemeClr val="bg1"/>
              </a:solidFill>
            </a:endParaRPr>
          </a:p>
        </p:txBody>
      </p:sp>
      <p:sp>
        <p:nvSpPr>
          <p:cNvPr id="9" name="Title 1">
            <a:extLst>
              <a:ext uri="{FF2B5EF4-FFF2-40B4-BE49-F238E27FC236}">
                <a16:creationId xmlns:a16="http://schemas.microsoft.com/office/drawing/2014/main" id="{2472BB54-B3A3-7B46-D215-628A4AE744DF}"/>
              </a:ext>
            </a:extLst>
          </p:cNvPr>
          <p:cNvSpPr txBox="1">
            <a:spLocks/>
          </p:cNvSpPr>
          <p:nvPr/>
        </p:nvSpPr>
        <p:spPr>
          <a:xfrm>
            <a:off x="775123" y="258318"/>
            <a:ext cx="10515600" cy="394000"/>
          </a:xfrm>
          <a:prstGeom prst="rect">
            <a:avLst/>
          </a:prstGeom>
        </p:spPr>
        <p:txBody>
          <a:bodyPr>
            <a:noAutofit/>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r>
              <a:rPr lang="en-US" dirty="0"/>
              <a:t>3. Implementation support (3/3)</a:t>
            </a:r>
            <a:endParaRPr lang="en-BE" dirty="0"/>
          </a:p>
        </p:txBody>
      </p:sp>
    </p:spTree>
    <p:extLst>
      <p:ext uri="{BB962C8B-B14F-4D97-AF65-F5344CB8AC3E}">
        <p14:creationId xmlns:p14="http://schemas.microsoft.com/office/powerpoint/2010/main" val="3823953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13C31-C128-404C-DA93-839E3550C7B0}"/>
              </a:ext>
            </a:extLst>
          </p:cNvPr>
          <p:cNvSpPr>
            <a:spLocks noGrp="1"/>
          </p:cNvSpPr>
          <p:nvPr>
            <p:ph type="title"/>
          </p:nvPr>
        </p:nvSpPr>
        <p:spPr>
          <a:xfrm>
            <a:off x="838200" y="365126"/>
            <a:ext cx="10515600" cy="444499"/>
          </a:xfrm>
        </p:spPr>
        <p:txBody>
          <a:bodyPr/>
          <a:lstStyle/>
          <a:p>
            <a:r>
              <a:rPr lang="fr-BE" dirty="0">
                <a:solidFill>
                  <a:srgbClr val="001688"/>
                </a:solidFill>
                <a:latin typeface="+mj-lt"/>
              </a:rPr>
              <a:t>4. </a:t>
            </a:r>
            <a:r>
              <a:rPr lang="en-US" dirty="0">
                <a:solidFill>
                  <a:srgbClr val="001688"/>
                </a:solidFill>
                <a:latin typeface="+mj-lt"/>
              </a:rPr>
              <a:t>EFRAG and the sector work</a:t>
            </a:r>
            <a:br>
              <a:rPr lang="en-US" dirty="0">
                <a:solidFill>
                  <a:srgbClr val="001688"/>
                </a:solidFill>
                <a:latin typeface="+mj-lt"/>
              </a:rPr>
            </a:br>
            <a:r>
              <a:rPr lang="en-GB" dirty="0">
                <a:solidFill>
                  <a:srgbClr val="001688"/>
                </a:solidFill>
                <a:latin typeface="+mj-lt"/>
              </a:rPr>
              <a:t> </a:t>
            </a:r>
            <a:endParaRPr lang="en-BE" dirty="0">
              <a:solidFill>
                <a:srgbClr val="001688"/>
              </a:solidFill>
              <a:latin typeface="+mj-lt"/>
            </a:endParaRPr>
          </a:p>
        </p:txBody>
      </p:sp>
      <p:sp>
        <p:nvSpPr>
          <p:cNvPr id="7" name="TextBox 6">
            <a:extLst>
              <a:ext uri="{FF2B5EF4-FFF2-40B4-BE49-F238E27FC236}">
                <a16:creationId xmlns:a16="http://schemas.microsoft.com/office/drawing/2014/main" id="{FEC55520-675B-6694-932D-41316D2F09C2}"/>
              </a:ext>
            </a:extLst>
          </p:cNvPr>
          <p:cNvSpPr txBox="1"/>
          <p:nvPr/>
        </p:nvSpPr>
        <p:spPr>
          <a:xfrm>
            <a:off x="838200" y="1181022"/>
            <a:ext cx="10247722" cy="4247317"/>
          </a:xfrm>
          <a:prstGeom prst="rect">
            <a:avLst/>
          </a:prstGeom>
          <a:noFill/>
        </p:spPr>
        <p:txBody>
          <a:bodyPr wrap="square">
            <a:spAutoFit/>
          </a:bodyPr>
          <a:lstStyle/>
          <a:p>
            <a:pPr marL="285750" indent="-285750" algn="l">
              <a:lnSpc>
                <a:spcPct val="100000"/>
              </a:lnSpc>
              <a:spcBef>
                <a:spcPts val="0"/>
              </a:spcBef>
              <a:buFont typeface="Arial" panose="020B0604020202020204" pitchFamily="34" charset="0"/>
              <a:buChar char="•"/>
            </a:pPr>
            <a:r>
              <a:rPr lang="en-GB" sz="1800" b="0" dirty="0">
                <a:latin typeface="+mn-lt"/>
              </a:rPr>
              <a:t>Eleven workshops on SEC 1 (Standard-setting approach and classification standard) during February 2024</a:t>
            </a:r>
          </a:p>
          <a:p>
            <a:pPr marL="285750" indent="-285750" algn="l">
              <a:lnSpc>
                <a:spcPct val="100000"/>
              </a:lnSpc>
              <a:spcBef>
                <a:spcPts val="0"/>
              </a:spcBef>
              <a:buFont typeface="Arial" panose="020B0604020202020204" pitchFamily="34" charset="0"/>
              <a:buChar char="•"/>
            </a:pPr>
            <a:endParaRPr lang="en-GB" sz="1800" b="0" dirty="0">
              <a:latin typeface="+mn-lt"/>
            </a:endParaRPr>
          </a:p>
          <a:p>
            <a:pPr marL="285750" indent="-285750" algn="l">
              <a:lnSpc>
                <a:spcPct val="100000"/>
              </a:lnSpc>
              <a:spcBef>
                <a:spcPts val="0"/>
              </a:spcBef>
              <a:buFont typeface="Arial" panose="020B0604020202020204" pitchFamily="34" charset="0"/>
              <a:buChar char="•"/>
            </a:pPr>
            <a:r>
              <a:rPr lang="en-GB" sz="1800" b="0" dirty="0">
                <a:latin typeface="+mn-lt"/>
              </a:rPr>
              <a:t>Advisory panels for financial institutions (Banking, Capital Markets and Insurance) announced and kick-off meetings held</a:t>
            </a:r>
          </a:p>
          <a:p>
            <a:pPr marL="285750" indent="-285750" algn="l">
              <a:lnSpc>
                <a:spcPct val="100000"/>
              </a:lnSpc>
              <a:spcBef>
                <a:spcPts val="0"/>
              </a:spcBef>
              <a:buFont typeface="Arial" panose="020B0604020202020204" pitchFamily="34" charset="0"/>
              <a:buChar char="•"/>
            </a:pPr>
            <a:endParaRPr lang="en-GB" sz="1800" b="0" dirty="0">
              <a:latin typeface="+mn-lt"/>
            </a:endParaRPr>
          </a:p>
          <a:p>
            <a:pPr marL="285750" indent="-285750" algn="l">
              <a:lnSpc>
                <a:spcPct val="100000"/>
              </a:lnSpc>
              <a:spcBef>
                <a:spcPts val="0"/>
              </a:spcBef>
              <a:buFont typeface="Arial" panose="020B0604020202020204" pitchFamily="34" charset="0"/>
              <a:buChar char="•"/>
            </a:pPr>
            <a:r>
              <a:rPr lang="en-GB" sz="1800" b="0" dirty="0">
                <a:latin typeface="+mn-lt"/>
              </a:rPr>
              <a:t>SEC 1 and sector EDs on </a:t>
            </a:r>
            <a:r>
              <a:rPr lang="en-GB" sz="1800" b="0" i="1" dirty="0">
                <a:latin typeface="+mn-lt"/>
              </a:rPr>
              <a:t>Oil and Gas </a:t>
            </a:r>
            <a:r>
              <a:rPr lang="en-GB" sz="1800" b="0" dirty="0">
                <a:latin typeface="+mn-lt"/>
              </a:rPr>
              <a:t>as well as </a:t>
            </a:r>
            <a:r>
              <a:rPr lang="en-GB" sz="1800" b="0" i="1" dirty="0">
                <a:latin typeface="+mn-lt"/>
              </a:rPr>
              <a:t>Mining, Quarrying and Coal Mining </a:t>
            </a:r>
            <a:r>
              <a:rPr lang="en-GB" sz="1800" b="0" dirty="0">
                <a:latin typeface="+mn-lt"/>
              </a:rPr>
              <a:t>available in </a:t>
            </a:r>
            <a:r>
              <a:rPr lang="en-GB" sz="1800" b="0" i="1" dirty="0">
                <a:latin typeface="+mn-lt"/>
              </a:rPr>
              <a:t>H2 2024</a:t>
            </a:r>
          </a:p>
          <a:p>
            <a:pPr marL="285750" indent="-285750" algn="l">
              <a:lnSpc>
                <a:spcPct val="100000"/>
              </a:lnSpc>
              <a:spcBef>
                <a:spcPts val="0"/>
              </a:spcBef>
              <a:buFont typeface="Arial" panose="020B0604020202020204" pitchFamily="34" charset="0"/>
              <a:buChar char="•"/>
            </a:pPr>
            <a:endParaRPr lang="en-GB" sz="1800" b="0" i="1" dirty="0">
              <a:latin typeface="+mn-lt"/>
            </a:endParaRPr>
          </a:p>
          <a:p>
            <a:pPr marL="285750" indent="-285750" algn="l">
              <a:lnSpc>
                <a:spcPct val="100000"/>
              </a:lnSpc>
              <a:spcBef>
                <a:spcPts val="0"/>
              </a:spcBef>
              <a:buFont typeface="Arial" panose="020B0604020202020204" pitchFamily="34" charset="0"/>
              <a:buChar char="•"/>
            </a:pPr>
            <a:r>
              <a:rPr lang="en-GB" sz="1800" b="0" dirty="0">
                <a:latin typeface="+mn-lt"/>
              </a:rPr>
              <a:t>Sector EDs for </a:t>
            </a:r>
            <a:r>
              <a:rPr lang="en-GB" sz="1800" b="0" i="1" dirty="0">
                <a:latin typeface="+mn-lt"/>
              </a:rPr>
              <a:t>Road transport </a:t>
            </a:r>
            <a:r>
              <a:rPr lang="en-GB" sz="1800" b="0" dirty="0">
                <a:latin typeface="+mn-lt"/>
              </a:rPr>
              <a:t>and </a:t>
            </a:r>
            <a:r>
              <a:rPr lang="en-GB" sz="1800" b="0" i="1" dirty="0">
                <a:latin typeface="+mn-lt"/>
              </a:rPr>
              <a:t>Textiles, accessories, jewellery and footwear </a:t>
            </a:r>
            <a:r>
              <a:rPr lang="en-GB" sz="1800" b="0" dirty="0">
                <a:latin typeface="+mn-lt"/>
              </a:rPr>
              <a:t>planned to be available in Q1 2025, but depends on resources</a:t>
            </a:r>
          </a:p>
          <a:p>
            <a:pPr marL="285750" indent="-285750" algn="l">
              <a:lnSpc>
                <a:spcPct val="100000"/>
              </a:lnSpc>
              <a:spcBef>
                <a:spcPts val="0"/>
              </a:spcBef>
              <a:buFont typeface="Arial" panose="020B0604020202020204" pitchFamily="34" charset="0"/>
              <a:buChar char="•"/>
            </a:pPr>
            <a:endParaRPr lang="en-GB" sz="1800" b="0" i="1" dirty="0">
              <a:latin typeface="+mn-lt"/>
            </a:endParaRPr>
          </a:p>
          <a:p>
            <a:pPr marL="285750" indent="-285750" algn="l">
              <a:lnSpc>
                <a:spcPct val="100000"/>
              </a:lnSpc>
              <a:spcBef>
                <a:spcPts val="0"/>
              </a:spcBef>
              <a:buFont typeface="Arial" panose="020B0604020202020204" pitchFamily="34" charset="0"/>
              <a:buChar char="•"/>
            </a:pPr>
            <a:r>
              <a:rPr lang="en-GB" sz="1800" b="0" dirty="0">
                <a:latin typeface="+mn-lt"/>
              </a:rPr>
              <a:t>Other high-impact sectors: preparation ongoing with SR TEG and SRB discussions in 2025 onwards</a:t>
            </a:r>
          </a:p>
          <a:p>
            <a:pPr marL="285750" indent="-285750" algn="l">
              <a:lnSpc>
                <a:spcPct val="100000"/>
              </a:lnSpc>
              <a:spcBef>
                <a:spcPts val="0"/>
              </a:spcBef>
              <a:buFont typeface="Arial" panose="020B0604020202020204" pitchFamily="34" charset="0"/>
              <a:buChar char="•"/>
            </a:pPr>
            <a:endParaRPr lang="en-GB" sz="1800" b="0" dirty="0">
              <a:latin typeface="+mn-lt"/>
            </a:endParaRPr>
          </a:p>
          <a:p>
            <a:pPr marL="285750" indent="-285750" algn="l">
              <a:lnSpc>
                <a:spcPct val="100000"/>
              </a:lnSpc>
              <a:spcBef>
                <a:spcPts val="0"/>
              </a:spcBef>
              <a:buFont typeface="Arial" panose="020B0604020202020204" pitchFamily="34" charset="0"/>
              <a:buChar char="•"/>
            </a:pPr>
            <a:r>
              <a:rPr lang="en-GB" sz="1800" b="0" dirty="0">
                <a:latin typeface="+mn-lt"/>
              </a:rPr>
              <a:t>V1 of FI sector standards planned for SR TEG discussion in December 2024/January 2025 and ED issuance in H2 2025</a:t>
            </a:r>
          </a:p>
          <a:p>
            <a:pPr marL="285750" indent="-285750" algn="l">
              <a:lnSpc>
                <a:spcPct val="100000"/>
              </a:lnSpc>
              <a:spcBef>
                <a:spcPts val="0"/>
              </a:spcBef>
              <a:buFont typeface="Arial" panose="020B0604020202020204" pitchFamily="34" charset="0"/>
              <a:buChar char="•"/>
            </a:pPr>
            <a:endParaRPr lang="en-GB" sz="1800" b="0" dirty="0">
              <a:latin typeface="+mn-lt"/>
            </a:endParaRPr>
          </a:p>
        </p:txBody>
      </p:sp>
      <p:sp>
        <p:nvSpPr>
          <p:cNvPr id="3" name="Footer Placeholder 7">
            <a:extLst>
              <a:ext uri="{FF2B5EF4-FFF2-40B4-BE49-F238E27FC236}">
                <a16:creationId xmlns:a16="http://schemas.microsoft.com/office/drawing/2014/main" id="{A811A3FF-033B-BE86-F27F-03072278BFFC}"/>
              </a:ext>
            </a:extLst>
          </p:cNvPr>
          <p:cNvSpPr txBox="1">
            <a:spLocks/>
          </p:cNvSpPr>
          <p:nvPr/>
        </p:nvSpPr>
        <p:spPr>
          <a:xfrm>
            <a:off x="4459640" y="6188709"/>
            <a:ext cx="606538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rPr>
              <a:t>Sustainability reporting in the EU</a:t>
            </a:r>
          </a:p>
          <a:p>
            <a:endParaRPr lang="de-DE" dirty="0">
              <a:solidFill>
                <a:schemeClr val="bg1"/>
              </a:solidFill>
            </a:endParaRPr>
          </a:p>
        </p:txBody>
      </p:sp>
    </p:spTree>
    <p:extLst>
      <p:ext uri="{BB962C8B-B14F-4D97-AF65-F5344CB8AC3E}">
        <p14:creationId xmlns:p14="http://schemas.microsoft.com/office/powerpoint/2010/main" val="1532936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D09B9-D405-59FB-B6B6-F9FF39EAD6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963AB5-E5BB-026A-2D8C-43E3947208BE}"/>
              </a:ext>
            </a:extLst>
          </p:cNvPr>
          <p:cNvSpPr txBox="1">
            <a:spLocks/>
          </p:cNvSpPr>
          <p:nvPr/>
        </p:nvSpPr>
        <p:spPr>
          <a:xfrm>
            <a:off x="663465" y="391530"/>
            <a:ext cx="10515600" cy="627745"/>
          </a:xfrm>
          <a:prstGeom prst="rect">
            <a:avLst/>
          </a:prstGeom>
        </p:spPr>
        <p:txBody>
          <a:bodyPr>
            <a:normAutofit/>
          </a:bodyPr>
          <a:lstStyle>
            <a:lvl1pPr algn="l" defTabSz="914400" rtl="0" eaLnBrk="1" latinLnBrk="0" hangingPunct="1">
              <a:lnSpc>
                <a:spcPct val="90000"/>
              </a:lnSpc>
              <a:spcBef>
                <a:spcPct val="0"/>
              </a:spcBef>
              <a:buNone/>
              <a:defRPr sz="2800" kern="1200">
                <a:solidFill>
                  <a:srgbClr val="6AA643"/>
                </a:solidFill>
                <a:latin typeface="All Round Gothic Medium" panose="020B0603020202020104" pitchFamily="34" charset="77"/>
                <a:ea typeface="+mj-ea"/>
                <a:cs typeface="+mj-cs"/>
              </a:defRPr>
            </a:lvl1pPr>
          </a:lstStyle>
          <a:p>
            <a:r>
              <a:rPr lang="en-GB" dirty="0">
                <a:solidFill>
                  <a:srgbClr val="001688"/>
                </a:solidFill>
                <a:latin typeface="+mj-lt"/>
                <a:cs typeface="Arial" panose="020B0604020202020204" pitchFamily="34" charset="0"/>
              </a:rPr>
              <a:t>5. Interoperability </a:t>
            </a:r>
            <a:endParaRPr lang="en-BE" dirty="0">
              <a:solidFill>
                <a:srgbClr val="001688"/>
              </a:solidFill>
              <a:latin typeface="+mj-lt"/>
              <a:cs typeface="Arial" panose="020B0604020202020204" pitchFamily="34" charset="0"/>
            </a:endParaRPr>
          </a:p>
        </p:txBody>
      </p:sp>
      <p:pic>
        <p:nvPicPr>
          <p:cNvPr id="12" name="Image 4">
            <a:extLst>
              <a:ext uri="{FF2B5EF4-FFF2-40B4-BE49-F238E27FC236}">
                <a16:creationId xmlns:a16="http://schemas.microsoft.com/office/drawing/2014/main" id="{AB2B369A-0C5C-719A-2345-620D1D0E9D83}"/>
              </a:ext>
            </a:extLst>
          </p:cNvPr>
          <p:cNvPicPr/>
          <p:nvPr/>
        </p:nvPicPr>
        <p:blipFill>
          <a:blip r:embed="rId2" cstate="print">
            <a:extLst>
              <a:ext uri="{28A0092B-C50C-407E-A947-70E740481C1C}">
                <a14:useLocalDpi xmlns:a14="http://schemas.microsoft.com/office/drawing/2010/main"/>
              </a:ext>
            </a:extLst>
          </a:blip>
          <a:stretch>
            <a:fillRect/>
          </a:stretch>
        </p:blipFill>
        <p:spPr>
          <a:xfrm>
            <a:off x="9981995" y="1575209"/>
            <a:ext cx="1595842" cy="337889"/>
          </a:xfrm>
          <a:prstGeom prst="rect">
            <a:avLst/>
          </a:prstGeom>
        </p:spPr>
      </p:pic>
      <p:sp>
        <p:nvSpPr>
          <p:cNvPr id="23" name="Slide Number Placeholder 5">
            <a:extLst>
              <a:ext uri="{FF2B5EF4-FFF2-40B4-BE49-F238E27FC236}">
                <a16:creationId xmlns:a16="http://schemas.microsoft.com/office/drawing/2014/main" id="{E2E7DEDB-4541-B24B-F4E0-F1B447622D41}"/>
              </a:ext>
            </a:extLst>
          </p:cNvPr>
          <p:cNvSpPr txBox="1">
            <a:spLocks/>
          </p:cNvSpPr>
          <p:nvPr/>
        </p:nvSpPr>
        <p:spPr>
          <a:xfrm>
            <a:off x="11507740" y="6356350"/>
            <a:ext cx="339684" cy="365125"/>
          </a:xfrm>
          <a:prstGeom prst="rect">
            <a:avLst/>
          </a:prstGeom>
        </p:spPr>
        <p:txBody>
          <a:bodyPr vert="horz" lIns="91440" tIns="45720" rIns="91440" bIns="45720" rtlCol="0" anchor="ctr"/>
          <a:lstStyle>
            <a:defPPr>
              <a:defRPr lang="en-BE"/>
            </a:defPPr>
            <a:lvl1pPr marL="0" algn="r" defTabSz="914400" rtl="0" eaLnBrk="1" latinLnBrk="0" hangingPunct="1">
              <a:defRPr sz="1000" b="1" i="0" kern="1200">
                <a:solidFill>
                  <a:schemeClr val="tx1">
                    <a:tint val="75000"/>
                  </a:schemeClr>
                </a:solidFill>
                <a:latin typeface="Avenir Book" panose="02000503020000020003"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A3293-30E5-5142-ABC6-1B360DBA7011}" type="slidenum">
              <a:rPr lang="en-BE" sz="1050" b="0" smtClean="0">
                <a:solidFill>
                  <a:schemeClr val="accent6"/>
                </a:solidFill>
                <a:latin typeface="Arial" panose="020B0604020202020204" pitchFamily="34" charset="0"/>
                <a:cs typeface="Arial" panose="020B0604020202020204" pitchFamily="34" charset="0"/>
              </a:rPr>
              <a:pPr/>
              <a:t>15</a:t>
            </a:fld>
            <a:endParaRPr lang="en-BE" sz="1050" b="0">
              <a:solidFill>
                <a:schemeClr val="accent6"/>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BACB8DE-9B1D-18E4-824A-A54A5CB913BA}"/>
              </a:ext>
            </a:extLst>
          </p:cNvPr>
          <p:cNvPicPr>
            <a:picLocks noChangeAspect="1"/>
          </p:cNvPicPr>
          <p:nvPr/>
        </p:nvPicPr>
        <p:blipFill>
          <a:blip r:embed="rId3"/>
          <a:stretch>
            <a:fillRect/>
          </a:stretch>
        </p:blipFill>
        <p:spPr>
          <a:xfrm>
            <a:off x="10267192" y="2569193"/>
            <a:ext cx="1203247" cy="1203247"/>
          </a:xfrm>
          <a:prstGeom prst="rect">
            <a:avLst/>
          </a:prstGeom>
        </p:spPr>
      </p:pic>
      <p:pic>
        <p:nvPicPr>
          <p:cNvPr id="14" name="Picture 13">
            <a:extLst>
              <a:ext uri="{FF2B5EF4-FFF2-40B4-BE49-F238E27FC236}">
                <a16:creationId xmlns:a16="http://schemas.microsoft.com/office/drawing/2014/main" id="{B27540F4-FD04-70E9-9E84-5A8DCA548F8A}"/>
              </a:ext>
            </a:extLst>
          </p:cNvPr>
          <p:cNvPicPr>
            <a:picLocks noChangeAspect="1"/>
          </p:cNvPicPr>
          <p:nvPr/>
        </p:nvPicPr>
        <p:blipFill>
          <a:blip r:embed="rId4"/>
          <a:stretch>
            <a:fillRect/>
          </a:stretch>
        </p:blipFill>
        <p:spPr>
          <a:xfrm>
            <a:off x="9357456" y="4480745"/>
            <a:ext cx="2286117" cy="533427"/>
          </a:xfrm>
          <a:prstGeom prst="rect">
            <a:avLst/>
          </a:prstGeom>
        </p:spPr>
      </p:pic>
      <p:sp>
        <p:nvSpPr>
          <p:cNvPr id="15" name="Content Placeholder 8">
            <a:extLst>
              <a:ext uri="{FF2B5EF4-FFF2-40B4-BE49-F238E27FC236}">
                <a16:creationId xmlns:a16="http://schemas.microsoft.com/office/drawing/2014/main" id="{D210B46F-492B-E6D8-9A92-48AA59424A59}"/>
              </a:ext>
            </a:extLst>
          </p:cNvPr>
          <p:cNvSpPr txBox="1">
            <a:spLocks/>
          </p:cNvSpPr>
          <p:nvPr/>
        </p:nvSpPr>
        <p:spPr>
          <a:xfrm>
            <a:off x="541537" y="1162485"/>
            <a:ext cx="8999820" cy="1887169"/>
          </a:xfrm>
          <a:prstGeom prst="rect">
            <a:avLst/>
          </a:prstGeom>
        </p:spPr>
        <p:txBody>
          <a:bodyPr vert="horz" lIns="91440" tIns="45720" rIns="91440" bIns="45720" rtlCol="0">
            <a:noAutofit/>
          </a:bodyPr>
          <a:lstStyle>
            <a:lvl1pPr marL="228600" indent="-228600">
              <a:lnSpc>
                <a:spcPct val="90000"/>
              </a:lnSpc>
              <a:spcBef>
                <a:spcPts val="1000"/>
              </a:spcBef>
              <a:buClr>
                <a:srgbClr val="6AA643"/>
              </a:buClr>
              <a:buFont typeface="Arial" panose="020B0604020202020204" pitchFamily="34" charset="0"/>
              <a:buChar char="•"/>
              <a:defRPr sz="2200" b="0" i="1">
                <a:solidFill>
                  <a:srgbClr val="737374"/>
                </a:solidFill>
                <a:latin typeface="Avenir Next Demi Bold" panose="020B0503020202020204" pitchFamily="34" charset="0"/>
                <a:cs typeface="Arial" panose="020B0604020202020204" pitchFamily="34" charset="0"/>
              </a:defRPr>
            </a:lvl1pPr>
            <a:lvl2pPr marL="685800" indent="-228600">
              <a:lnSpc>
                <a:spcPct val="90000"/>
              </a:lnSpc>
              <a:spcBef>
                <a:spcPts val="500"/>
              </a:spcBef>
              <a:buClr>
                <a:srgbClr val="6AA643"/>
              </a:buClr>
              <a:buFont typeface="Arial" panose="020B0604020202020204" pitchFamily="34" charset="0"/>
              <a:buChar char="•"/>
              <a:defRPr sz="2200" b="0" i="0">
                <a:solidFill>
                  <a:srgbClr val="737374"/>
                </a:solidFill>
                <a:latin typeface="Avenir Next" panose="020B0503020202020204" pitchFamily="34" charset="0"/>
                <a:cs typeface="Arial" panose="020B0604020202020204" pitchFamily="34" charset="0"/>
              </a:defRPr>
            </a:lvl2pPr>
            <a:lvl3pPr marL="1143000" indent="-228600">
              <a:lnSpc>
                <a:spcPct val="90000"/>
              </a:lnSpc>
              <a:spcBef>
                <a:spcPts val="500"/>
              </a:spcBef>
              <a:buClr>
                <a:srgbClr val="6AA643"/>
              </a:buClr>
              <a:buFont typeface="Arial" panose="020B0604020202020204" pitchFamily="34" charset="0"/>
              <a:buChar char="•"/>
              <a:defRPr sz="2000" b="0" i="0">
                <a:solidFill>
                  <a:srgbClr val="737374"/>
                </a:solidFill>
                <a:latin typeface="Avenir Next" panose="020B0503020202020204" pitchFamily="34" charset="0"/>
                <a:cs typeface="Arial" panose="020B0604020202020204" pitchFamily="34" charset="0"/>
              </a:defRPr>
            </a:lvl3pPr>
            <a:lvl4pPr marL="1600200" indent="-228600">
              <a:lnSpc>
                <a:spcPct val="90000"/>
              </a:lnSpc>
              <a:spcBef>
                <a:spcPts val="500"/>
              </a:spcBef>
              <a:buClr>
                <a:srgbClr val="6AA643"/>
              </a:buClr>
              <a:buFont typeface="Arial" panose="020B0604020202020204" pitchFamily="34" charset="0"/>
              <a:buChar char="•"/>
              <a:defRPr b="0" i="0">
                <a:solidFill>
                  <a:srgbClr val="737374"/>
                </a:solidFill>
                <a:latin typeface="Avenir Next" panose="020B0503020202020204" pitchFamily="34" charset="0"/>
                <a:cs typeface="Arial" panose="020B0604020202020204" pitchFamily="34" charset="0"/>
              </a:defRPr>
            </a:lvl4pPr>
            <a:lvl5pPr marL="2057400" indent="-228600">
              <a:lnSpc>
                <a:spcPct val="90000"/>
              </a:lnSpc>
              <a:spcBef>
                <a:spcPts val="500"/>
              </a:spcBef>
              <a:buClr>
                <a:srgbClr val="6AA643"/>
              </a:buClr>
              <a:buFont typeface="Arial" panose="020B0604020202020204" pitchFamily="34" charset="0"/>
              <a:buChar char="•"/>
              <a:defRPr b="0" i="0">
                <a:solidFill>
                  <a:srgbClr val="737374"/>
                </a:solidFill>
                <a:latin typeface="Avenir Next" panose="020B0503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200000"/>
              </a:lnSpc>
            </a:pPr>
            <a:r>
              <a:rPr lang="fr-BE" sz="1800" i="0" dirty="0">
                <a:solidFill>
                  <a:schemeClr val="tx1"/>
                </a:solidFill>
                <a:latin typeface="+mn-lt"/>
              </a:rPr>
              <a:t>To </a:t>
            </a:r>
            <a:r>
              <a:rPr lang="fr-BE" sz="1800" i="0" dirty="0" err="1">
                <a:solidFill>
                  <a:schemeClr val="tx1"/>
                </a:solidFill>
                <a:latin typeface="+mn-lt"/>
              </a:rPr>
              <a:t>avoid</a:t>
            </a:r>
            <a:r>
              <a:rPr lang="fr-BE" sz="1800" i="0" dirty="0">
                <a:solidFill>
                  <a:schemeClr val="tx1"/>
                </a:solidFill>
                <a:latin typeface="+mn-lt"/>
              </a:rPr>
              <a:t> double </a:t>
            </a:r>
            <a:r>
              <a:rPr lang="fr-BE" sz="1800" i="0" dirty="0" err="1">
                <a:solidFill>
                  <a:schemeClr val="tx1"/>
                </a:solidFill>
                <a:latin typeface="+mn-lt"/>
              </a:rPr>
              <a:t>reporting</a:t>
            </a:r>
            <a:r>
              <a:rPr lang="fr-BE" sz="1800" i="0" dirty="0">
                <a:solidFill>
                  <a:schemeClr val="tx1"/>
                </a:solidFill>
                <a:latin typeface="+mn-lt"/>
              </a:rPr>
              <a:t> (key EU objective: no duplication)</a:t>
            </a:r>
          </a:p>
          <a:p>
            <a:pPr>
              <a:lnSpc>
                <a:spcPct val="200000"/>
              </a:lnSpc>
            </a:pPr>
            <a:r>
              <a:rPr lang="fr-BE" sz="1800" i="0" dirty="0">
                <a:solidFill>
                  <a:schemeClr val="tx1"/>
                </a:solidFill>
                <a:latin typeface="+mn-lt"/>
              </a:rPr>
              <a:t>Leveraging on the high-</a:t>
            </a:r>
            <a:r>
              <a:rPr lang="fr-BE" sz="1800" i="0" dirty="0" err="1">
                <a:solidFill>
                  <a:schemeClr val="tx1"/>
                </a:solidFill>
                <a:latin typeface="+mn-lt"/>
              </a:rPr>
              <a:t>level</a:t>
            </a:r>
            <a:r>
              <a:rPr lang="fr-BE" sz="1800" i="0" dirty="0">
                <a:solidFill>
                  <a:schemeClr val="tx1"/>
                </a:solidFill>
                <a:latin typeface="+mn-lt"/>
              </a:rPr>
              <a:t> of </a:t>
            </a:r>
            <a:r>
              <a:rPr lang="fr-BE" sz="1800" i="0" dirty="0" err="1">
                <a:solidFill>
                  <a:schemeClr val="tx1"/>
                </a:solidFill>
                <a:latin typeface="+mn-lt"/>
              </a:rPr>
              <a:t>interoperability</a:t>
            </a:r>
            <a:r>
              <a:rPr lang="fr-BE" sz="1800" i="0" dirty="0">
                <a:solidFill>
                  <a:schemeClr val="tx1"/>
                </a:solidFill>
                <a:latin typeface="+mn-lt"/>
              </a:rPr>
              <a:t> </a:t>
            </a:r>
            <a:r>
              <a:rPr lang="fr-BE" sz="1800" i="0" dirty="0" err="1">
                <a:solidFill>
                  <a:schemeClr val="tx1"/>
                </a:solidFill>
                <a:latin typeface="+mn-lt"/>
              </a:rPr>
              <a:t>achieved</a:t>
            </a:r>
            <a:r>
              <a:rPr lang="fr-BE" sz="1800" i="0" dirty="0">
                <a:solidFill>
                  <a:schemeClr val="tx1"/>
                </a:solidFill>
                <a:latin typeface="+mn-lt"/>
              </a:rPr>
              <a:t> in </a:t>
            </a:r>
            <a:r>
              <a:rPr lang="fr-BE" sz="1800" i="0" dirty="0" err="1">
                <a:solidFill>
                  <a:schemeClr val="tx1"/>
                </a:solidFill>
                <a:latin typeface="+mn-lt"/>
              </a:rPr>
              <a:t>published</a:t>
            </a:r>
            <a:r>
              <a:rPr lang="fr-BE" sz="1800" i="0" dirty="0">
                <a:solidFill>
                  <a:schemeClr val="tx1"/>
                </a:solidFill>
                <a:latin typeface="+mn-lt"/>
              </a:rPr>
              <a:t> ESRS</a:t>
            </a:r>
            <a:endParaRPr lang="en-US" sz="1800" i="0" dirty="0">
              <a:solidFill>
                <a:schemeClr val="tx1"/>
              </a:solidFill>
              <a:latin typeface="+mn-lt"/>
            </a:endParaRPr>
          </a:p>
          <a:p>
            <a:pPr>
              <a:lnSpc>
                <a:spcPct val="200000"/>
              </a:lnSpc>
            </a:pPr>
            <a:r>
              <a:rPr lang="fr-BE" sz="1800" i="0" dirty="0" err="1">
                <a:solidFill>
                  <a:schemeClr val="tx1"/>
                </a:solidFill>
                <a:latin typeface="+mn-lt"/>
              </a:rPr>
              <a:t>Implementation</a:t>
            </a:r>
            <a:r>
              <a:rPr lang="fr-BE" sz="1800" i="0" dirty="0">
                <a:solidFill>
                  <a:schemeClr val="tx1"/>
                </a:solidFill>
                <a:latin typeface="+mn-lt"/>
              </a:rPr>
              <a:t> support </a:t>
            </a:r>
            <a:r>
              <a:rPr lang="fr-BE" sz="1800" i="0" dirty="0" err="1">
                <a:solidFill>
                  <a:schemeClr val="tx1"/>
                </a:solidFill>
                <a:latin typeface="+mn-lt"/>
              </a:rPr>
              <a:t>material</a:t>
            </a:r>
            <a:r>
              <a:rPr lang="fr-BE" sz="1800" i="0" dirty="0">
                <a:solidFill>
                  <a:schemeClr val="tx1"/>
                </a:solidFill>
                <a:latin typeface="+mn-lt"/>
              </a:rPr>
              <a:t> </a:t>
            </a:r>
            <a:r>
              <a:rPr lang="fr-BE" sz="1800" i="0" dirty="0" err="1">
                <a:solidFill>
                  <a:schemeClr val="tx1"/>
                </a:solidFill>
                <a:latin typeface="+mn-lt"/>
              </a:rPr>
              <a:t>issued</a:t>
            </a:r>
            <a:r>
              <a:rPr lang="fr-BE" sz="1800" i="0" dirty="0">
                <a:solidFill>
                  <a:schemeClr val="tx1"/>
                </a:solidFill>
                <a:latin typeface="+mn-lt"/>
              </a:rPr>
              <a:t> </a:t>
            </a:r>
            <a:r>
              <a:rPr lang="fr-BE" sz="1800" i="0" dirty="0" err="1">
                <a:solidFill>
                  <a:schemeClr val="tx1"/>
                </a:solidFill>
                <a:latin typeface="+mn-lt"/>
              </a:rPr>
              <a:t>jointly</a:t>
            </a:r>
            <a:r>
              <a:rPr lang="fr-BE" sz="1800" i="0" dirty="0">
                <a:solidFill>
                  <a:schemeClr val="tx1"/>
                </a:solidFill>
                <a:latin typeface="+mn-lt"/>
              </a:rPr>
              <a:t> </a:t>
            </a:r>
            <a:r>
              <a:rPr lang="fr-BE" sz="1800" b="1" i="0" dirty="0">
                <a:solidFill>
                  <a:schemeClr val="tx1"/>
                </a:solidFill>
                <a:latin typeface="+mn-lt"/>
              </a:rPr>
              <a:t>(GRI has been </a:t>
            </a:r>
            <a:r>
              <a:rPr lang="fr-BE" sz="1800" b="1" i="0" dirty="0" err="1">
                <a:solidFill>
                  <a:schemeClr val="tx1"/>
                </a:solidFill>
                <a:latin typeface="+mn-lt"/>
              </a:rPr>
              <a:t>issued</a:t>
            </a:r>
            <a:r>
              <a:rPr lang="fr-BE" sz="1800" b="1" i="0" dirty="0">
                <a:solidFill>
                  <a:schemeClr val="tx1"/>
                </a:solidFill>
                <a:latin typeface="+mn-lt"/>
              </a:rPr>
              <a:t>, IFRS and TNFD </a:t>
            </a:r>
            <a:r>
              <a:rPr lang="fr-BE" sz="1800" b="1" i="0" dirty="0" err="1">
                <a:solidFill>
                  <a:schemeClr val="tx1"/>
                </a:solidFill>
                <a:latin typeface="+mn-lt"/>
              </a:rPr>
              <a:t>is</a:t>
            </a:r>
            <a:r>
              <a:rPr lang="fr-BE" sz="1800" b="1" i="0" dirty="0">
                <a:solidFill>
                  <a:schemeClr val="tx1"/>
                </a:solidFill>
                <a:latin typeface="+mn-lt"/>
              </a:rPr>
              <a:t> in </a:t>
            </a:r>
            <a:r>
              <a:rPr lang="fr-BE" sz="1800" b="1" i="0" dirty="0" err="1">
                <a:solidFill>
                  <a:schemeClr val="tx1"/>
                </a:solidFill>
                <a:latin typeface="+mn-lt"/>
              </a:rPr>
              <a:t>progress</a:t>
            </a:r>
            <a:r>
              <a:rPr lang="fr-BE" sz="1800" b="1" i="0" dirty="0">
                <a:solidFill>
                  <a:schemeClr val="tx1"/>
                </a:solidFill>
                <a:latin typeface="+mn-lt"/>
              </a:rPr>
              <a:t>)</a:t>
            </a:r>
          </a:p>
          <a:p>
            <a:pPr>
              <a:lnSpc>
                <a:spcPct val="200000"/>
              </a:lnSpc>
            </a:pPr>
            <a:r>
              <a:rPr lang="fr-BE" sz="1800" i="0" dirty="0">
                <a:solidFill>
                  <a:schemeClr val="tx1"/>
                </a:solidFill>
                <a:latin typeface="+mn-lt"/>
              </a:rPr>
              <a:t>Illustration of the </a:t>
            </a:r>
            <a:r>
              <a:rPr lang="fr-BE" sz="1800" i="0" dirty="0" err="1">
                <a:solidFill>
                  <a:schemeClr val="tx1"/>
                </a:solidFill>
                <a:latin typeface="+mn-lt"/>
              </a:rPr>
              <a:t>correspondence</a:t>
            </a:r>
            <a:r>
              <a:rPr lang="fr-BE" sz="1800" i="0" dirty="0">
                <a:solidFill>
                  <a:schemeClr val="tx1"/>
                </a:solidFill>
                <a:latin typeface="+mn-lt"/>
              </a:rPr>
              <a:t> of </a:t>
            </a:r>
            <a:r>
              <a:rPr lang="fr-BE" sz="1800" i="0" dirty="0" err="1">
                <a:solidFill>
                  <a:schemeClr val="tx1"/>
                </a:solidFill>
                <a:latin typeface="+mn-lt"/>
              </a:rPr>
              <a:t>detailed</a:t>
            </a:r>
            <a:r>
              <a:rPr lang="fr-BE" sz="1800" i="0" dirty="0">
                <a:solidFill>
                  <a:schemeClr val="tx1"/>
                </a:solidFill>
                <a:latin typeface="+mn-lt"/>
              </a:rPr>
              <a:t> </a:t>
            </a:r>
            <a:r>
              <a:rPr lang="fr-BE" sz="1800" i="0" dirty="0" err="1">
                <a:solidFill>
                  <a:schemeClr val="tx1"/>
                </a:solidFill>
                <a:latin typeface="+mn-lt"/>
              </a:rPr>
              <a:t>requirements</a:t>
            </a:r>
            <a:r>
              <a:rPr lang="fr-BE" sz="1800" i="0" dirty="0">
                <a:solidFill>
                  <a:schemeClr val="tx1"/>
                </a:solidFill>
                <a:latin typeface="+mn-lt"/>
              </a:rPr>
              <a:t> in ESRS </a:t>
            </a:r>
            <a:r>
              <a:rPr lang="fr-BE" sz="1800" i="0" dirty="0" err="1">
                <a:solidFill>
                  <a:schemeClr val="tx1"/>
                </a:solidFill>
                <a:latin typeface="+mn-lt"/>
              </a:rPr>
              <a:t>that</a:t>
            </a:r>
            <a:r>
              <a:rPr lang="fr-BE" sz="1800" i="0" dirty="0">
                <a:solidFill>
                  <a:schemeClr val="tx1"/>
                </a:solidFill>
                <a:latin typeface="+mn-lt"/>
              </a:rPr>
              <a:t> correspond to the </a:t>
            </a:r>
            <a:r>
              <a:rPr lang="fr-BE" sz="1800" i="0" dirty="0" err="1">
                <a:solidFill>
                  <a:schemeClr val="tx1"/>
                </a:solidFill>
                <a:latin typeface="+mn-lt"/>
              </a:rPr>
              <a:t>other</a:t>
            </a:r>
            <a:r>
              <a:rPr lang="fr-BE" sz="1800" i="0" dirty="0">
                <a:solidFill>
                  <a:schemeClr val="tx1"/>
                </a:solidFill>
                <a:latin typeface="+mn-lt"/>
              </a:rPr>
              <a:t> standard, with clarification of </a:t>
            </a:r>
            <a:r>
              <a:rPr lang="fr-BE" sz="1800" i="0" dirty="0" err="1">
                <a:solidFill>
                  <a:schemeClr val="tx1"/>
                </a:solidFill>
                <a:latin typeface="+mn-lt"/>
              </a:rPr>
              <a:t>differences</a:t>
            </a:r>
            <a:r>
              <a:rPr lang="fr-BE" sz="1800" i="0" dirty="0">
                <a:solidFill>
                  <a:schemeClr val="tx1"/>
                </a:solidFill>
                <a:latin typeface="+mn-lt"/>
              </a:rPr>
              <a:t> in </a:t>
            </a:r>
            <a:r>
              <a:rPr lang="fr-BE" sz="1800" i="0" dirty="0" err="1">
                <a:solidFill>
                  <a:schemeClr val="tx1"/>
                </a:solidFill>
                <a:latin typeface="+mn-lt"/>
              </a:rPr>
              <a:t>terminology</a:t>
            </a:r>
            <a:r>
              <a:rPr lang="fr-BE" sz="1800" i="0" dirty="0">
                <a:solidFill>
                  <a:schemeClr val="tx1"/>
                </a:solidFill>
                <a:latin typeface="+mn-lt"/>
              </a:rPr>
              <a:t> and substance (if any) </a:t>
            </a:r>
          </a:p>
          <a:p>
            <a:pPr>
              <a:lnSpc>
                <a:spcPct val="200000"/>
              </a:lnSpc>
            </a:pPr>
            <a:r>
              <a:rPr lang="fr-BE" sz="1800" i="0" dirty="0" err="1">
                <a:solidFill>
                  <a:schemeClr val="tx1"/>
                </a:solidFill>
                <a:latin typeface="+mn-lt"/>
              </a:rPr>
              <a:t>Paving</a:t>
            </a:r>
            <a:r>
              <a:rPr lang="fr-BE" sz="1800" i="0" dirty="0">
                <a:solidFill>
                  <a:schemeClr val="tx1"/>
                </a:solidFill>
                <a:latin typeface="+mn-lt"/>
              </a:rPr>
              <a:t> the </a:t>
            </a:r>
            <a:r>
              <a:rPr lang="fr-BE" sz="1800" i="0" dirty="0" err="1">
                <a:solidFill>
                  <a:schemeClr val="tx1"/>
                </a:solidFill>
                <a:latin typeface="+mn-lt"/>
              </a:rPr>
              <a:t>way</a:t>
            </a:r>
            <a:r>
              <a:rPr lang="fr-BE" sz="1800" i="0" dirty="0">
                <a:solidFill>
                  <a:schemeClr val="tx1"/>
                </a:solidFill>
                <a:latin typeface="+mn-lt"/>
              </a:rPr>
              <a:t> to digital </a:t>
            </a:r>
            <a:r>
              <a:rPr lang="fr-BE" sz="1800" i="0" dirty="0" err="1">
                <a:solidFill>
                  <a:schemeClr val="tx1"/>
                </a:solidFill>
                <a:latin typeface="+mn-lt"/>
              </a:rPr>
              <a:t>interoperability</a:t>
            </a:r>
            <a:r>
              <a:rPr lang="fr-BE" sz="1800" i="0" dirty="0">
                <a:solidFill>
                  <a:schemeClr val="tx1"/>
                </a:solidFill>
                <a:latin typeface="+mn-lt"/>
              </a:rPr>
              <a:t> </a:t>
            </a:r>
          </a:p>
        </p:txBody>
      </p:sp>
      <p:sp>
        <p:nvSpPr>
          <p:cNvPr id="4" name="Footer Placeholder 7">
            <a:extLst>
              <a:ext uri="{FF2B5EF4-FFF2-40B4-BE49-F238E27FC236}">
                <a16:creationId xmlns:a16="http://schemas.microsoft.com/office/drawing/2014/main" id="{8538FB7C-E8F2-E35B-2E37-FA305527EC1B}"/>
              </a:ext>
            </a:extLst>
          </p:cNvPr>
          <p:cNvSpPr txBox="1">
            <a:spLocks/>
          </p:cNvSpPr>
          <p:nvPr/>
        </p:nvSpPr>
        <p:spPr>
          <a:xfrm>
            <a:off x="4459640" y="6188709"/>
            <a:ext cx="606538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rPr>
              <a:t>Sustainability reporting in the EU</a:t>
            </a:r>
          </a:p>
          <a:p>
            <a:endParaRPr lang="de-DE" dirty="0">
              <a:solidFill>
                <a:schemeClr val="bg1"/>
              </a:solidFill>
            </a:endParaRPr>
          </a:p>
        </p:txBody>
      </p:sp>
    </p:spTree>
    <p:extLst>
      <p:ext uri="{BB962C8B-B14F-4D97-AF65-F5344CB8AC3E}">
        <p14:creationId xmlns:p14="http://schemas.microsoft.com/office/powerpoint/2010/main" val="268948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E58ED-2271-2A1D-0DE0-1E9B90146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A376DF-89C6-0A49-8993-F6D425F1AD9A}"/>
              </a:ext>
            </a:extLst>
          </p:cNvPr>
          <p:cNvSpPr>
            <a:spLocks noGrp="1"/>
          </p:cNvSpPr>
          <p:nvPr>
            <p:ph type="title"/>
          </p:nvPr>
        </p:nvSpPr>
        <p:spPr>
          <a:xfrm>
            <a:off x="605230" y="204869"/>
            <a:ext cx="10515600" cy="712561"/>
          </a:xfrm>
        </p:spPr>
        <p:txBody>
          <a:bodyPr>
            <a:normAutofit/>
          </a:bodyPr>
          <a:lstStyle/>
          <a:p>
            <a:r>
              <a:rPr lang="en-GB" dirty="0">
                <a:solidFill>
                  <a:srgbClr val="010F7B"/>
                </a:solidFill>
                <a:latin typeface="+mj-lt"/>
                <a:cs typeface="Arial" panose="020B0604020202020204" pitchFamily="34" charset="0"/>
              </a:rPr>
              <a:t>6</a:t>
            </a:r>
            <a:r>
              <a:rPr kumimoji="0" lang="en-GB" sz="2800" b="0" i="0" u="none" strike="noStrike" kern="1200" cap="none" spc="0" normalizeH="0" baseline="0" noProof="0" dirty="0">
                <a:ln>
                  <a:noFill/>
                </a:ln>
                <a:solidFill>
                  <a:srgbClr val="010F7B"/>
                </a:solidFill>
                <a:effectLst/>
                <a:uLnTx/>
                <a:uFillTx/>
                <a:latin typeface="+mj-lt"/>
                <a:cs typeface="Arial" panose="020B0604020202020204" pitchFamily="34" charset="0"/>
              </a:rPr>
              <a:t>. ESRS for non-EU groups</a:t>
            </a:r>
            <a:endParaRPr lang="en-BE" sz="2800" dirty="0">
              <a:solidFill>
                <a:srgbClr val="010F7B"/>
              </a:solidFill>
              <a:latin typeface="+mj-lt"/>
            </a:endParaRPr>
          </a:p>
        </p:txBody>
      </p:sp>
      <p:sp>
        <p:nvSpPr>
          <p:cNvPr id="6" name="TextBox 5">
            <a:extLst>
              <a:ext uri="{FF2B5EF4-FFF2-40B4-BE49-F238E27FC236}">
                <a16:creationId xmlns:a16="http://schemas.microsoft.com/office/drawing/2014/main" id="{D9F2074F-7A5A-131D-7609-35782CA5549F}"/>
              </a:ext>
            </a:extLst>
          </p:cNvPr>
          <p:cNvSpPr txBox="1"/>
          <p:nvPr/>
        </p:nvSpPr>
        <p:spPr>
          <a:xfrm>
            <a:off x="605230" y="917430"/>
            <a:ext cx="11254207" cy="4386329"/>
          </a:xfrm>
          <a:prstGeom prst="rect">
            <a:avLst/>
          </a:prstGeom>
          <a:solidFill>
            <a:schemeClr val="accent6">
              <a:lumMod val="20000"/>
              <a:lumOff val="80000"/>
            </a:schemeClr>
          </a:solidFill>
          <a:ln>
            <a:solidFill>
              <a:srgbClr val="6AA643"/>
            </a:solidFill>
          </a:ln>
        </p:spPr>
        <p:txBody>
          <a:bodyPr wrap="square" lIns="91440" tIns="45720" rIns="91440" bIns="45720" anchor="t">
            <a:spAutoFit/>
          </a:bodyPr>
          <a:lstStyle/>
          <a:p>
            <a:pPr marL="285750" indent="-285750">
              <a:lnSpc>
                <a:spcPct val="200000"/>
              </a:lnSpc>
              <a:spcBef>
                <a:spcPts val="600"/>
              </a:spcBef>
              <a:spcAft>
                <a:spcPts val="600"/>
              </a:spcAft>
              <a:buFont typeface="Arial" panose="020B0604020202020204" pitchFamily="34" charset="0"/>
              <a:buChar char="•"/>
            </a:pPr>
            <a:r>
              <a:rPr lang="fr-BE" sz="1600" dirty="0"/>
              <a:t>Scope A. article 40a(1): Large </a:t>
            </a:r>
            <a:r>
              <a:rPr lang="fr-BE" sz="1600" dirty="0" err="1"/>
              <a:t>subsidiaries</a:t>
            </a:r>
            <a:r>
              <a:rPr lang="fr-BE" sz="1600" dirty="0"/>
              <a:t> </a:t>
            </a:r>
            <a:r>
              <a:rPr lang="fr-BE" sz="1600" dirty="0" err="1"/>
              <a:t>including</a:t>
            </a:r>
            <a:r>
              <a:rPr lang="fr-BE" sz="1600" dirty="0"/>
              <a:t> </a:t>
            </a:r>
            <a:r>
              <a:rPr lang="fr-BE" sz="1600" dirty="0" err="1"/>
              <a:t>unlisted</a:t>
            </a:r>
            <a:r>
              <a:rPr lang="fr-BE" sz="1600" dirty="0"/>
              <a:t> and public </a:t>
            </a:r>
            <a:r>
              <a:rPr lang="fr-BE" sz="1600" dirty="0" err="1"/>
              <a:t>interest</a:t>
            </a:r>
            <a:r>
              <a:rPr lang="fr-BE" sz="1600" dirty="0"/>
              <a:t> SME </a:t>
            </a:r>
            <a:r>
              <a:rPr lang="fr-BE" sz="1600" dirty="0" err="1"/>
              <a:t>subsidiaries</a:t>
            </a:r>
            <a:r>
              <a:rPr lang="fr-BE" sz="1600" dirty="0"/>
              <a:t>: </a:t>
            </a:r>
          </a:p>
          <a:p>
            <a:pPr marL="742950" lvl="1" indent="-285750">
              <a:spcBef>
                <a:spcPts val="600"/>
              </a:spcBef>
              <a:spcAft>
                <a:spcPts val="600"/>
              </a:spcAft>
              <a:buFont typeface="Wingdings" panose="05000000000000000000" pitchFamily="2" charset="2"/>
              <a:buChar char="ü"/>
            </a:pPr>
            <a:r>
              <a:rPr lang="fr-BE" sz="1600" dirty="0"/>
              <a:t> </a:t>
            </a:r>
            <a:r>
              <a:rPr lang="fr-BE" sz="1600" dirty="0" err="1"/>
              <a:t>they</a:t>
            </a:r>
            <a:r>
              <a:rPr lang="fr-BE" sz="1600" dirty="0"/>
              <a:t> are in the CSRD scope in </a:t>
            </a:r>
            <a:r>
              <a:rPr lang="fr-BE" sz="1600" dirty="0" err="1"/>
              <a:t>their</a:t>
            </a:r>
            <a:r>
              <a:rPr lang="fr-BE" sz="1600" dirty="0"/>
              <a:t> </a:t>
            </a:r>
            <a:r>
              <a:rPr lang="fr-BE" sz="1600" dirty="0" err="1"/>
              <a:t>own</a:t>
            </a:r>
            <a:r>
              <a:rPr lang="fr-BE" sz="1600" dirty="0"/>
              <a:t> right</a:t>
            </a:r>
          </a:p>
          <a:p>
            <a:pPr marL="742950" lvl="1" indent="-285750">
              <a:spcBef>
                <a:spcPts val="600"/>
              </a:spcBef>
              <a:spcAft>
                <a:spcPts val="600"/>
              </a:spcAft>
              <a:buFont typeface="Wingdings" panose="05000000000000000000" pitchFamily="2" charset="2"/>
              <a:buChar char="ü"/>
            </a:pPr>
            <a:r>
              <a:rPr lang="fr-BE" sz="1600" dirty="0"/>
              <a:t> in addition, information on group </a:t>
            </a:r>
            <a:r>
              <a:rPr lang="fr-BE" sz="1600" dirty="0" err="1"/>
              <a:t>level</a:t>
            </a:r>
            <a:r>
              <a:rPr lang="fr-BE" sz="1600" dirty="0"/>
              <a:t> to </a:t>
            </a:r>
            <a:r>
              <a:rPr lang="fr-BE" sz="1600" dirty="0" err="1"/>
              <a:t>be</a:t>
            </a:r>
            <a:r>
              <a:rPr lang="fr-BE" sz="1600" dirty="0"/>
              <a:t> </a:t>
            </a:r>
            <a:r>
              <a:rPr lang="fr-BE" sz="1600" dirty="0" err="1"/>
              <a:t>provided</a:t>
            </a:r>
            <a:r>
              <a:rPr lang="fr-BE" sz="1600" dirty="0"/>
              <a:t> if net Group turnover in the EU </a:t>
            </a:r>
            <a:r>
              <a:rPr lang="en-GB" sz="1600" dirty="0"/>
              <a:t>&gt; </a:t>
            </a:r>
            <a:r>
              <a:rPr lang="en-US" sz="1600" dirty="0">
                <a:effectLst/>
              </a:rPr>
              <a:t>€</a:t>
            </a:r>
            <a:r>
              <a:rPr lang="fr-BE" sz="1600" dirty="0"/>
              <a:t>150 million</a:t>
            </a:r>
          </a:p>
          <a:p>
            <a:pPr marL="285750" indent="-285750">
              <a:lnSpc>
                <a:spcPct val="200000"/>
              </a:lnSpc>
              <a:spcBef>
                <a:spcPts val="600"/>
              </a:spcBef>
              <a:spcAft>
                <a:spcPts val="600"/>
              </a:spcAft>
              <a:buFont typeface="Arial" panose="020B0604020202020204" pitchFamily="34" charset="0"/>
              <a:buChar char="•"/>
            </a:pPr>
            <a:r>
              <a:rPr lang="fr-BE" sz="1600" dirty="0"/>
              <a:t>Scope B. article 40a(1): If no </a:t>
            </a:r>
            <a:r>
              <a:rPr lang="fr-BE" sz="1600" dirty="0" err="1"/>
              <a:t>subsidiary</a:t>
            </a:r>
            <a:r>
              <a:rPr lang="fr-BE" sz="1600" dirty="0"/>
              <a:t> in scope A, information on group </a:t>
            </a:r>
            <a:r>
              <a:rPr lang="fr-BE" sz="1600" dirty="0" err="1"/>
              <a:t>level</a:t>
            </a:r>
            <a:r>
              <a:rPr lang="fr-BE" sz="1600" dirty="0"/>
              <a:t> if a </a:t>
            </a:r>
            <a:r>
              <a:rPr lang="fr-BE" sz="1600" dirty="0" err="1"/>
              <a:t>branch</a:t>
            </a:r>
            <a:r>
              <a:rPr lang="fr-BE" sz="1600" dirty="0"/>
              <a:t> </a:t>
            </a:r>
            <a:r>
              <a:rPr lang="fr-BE" sz="1600" dirty="0" err="1"/>
              <a:t>generating</a:t>
            </a:r>
            <a:r>
              <a:rPr lang="fr-BE" sz="1600" dirty="0"/>
              <a:t> more </a:t>
            </a:r>
            <a:r>
              <a:rPr lang="fr-BE" sz="1600" dirty="0" err="1"/>
              <a:t>than</a:t>
            </a:r>
            <a:r>
              <a:rPr lang="fr-BE" sz="1600" dirty="0"/>
              <a:t> </a:t>
            </a:r>
            <a:r>
              <a:rPr lang="en-US" sz="1600" dirty="0">
                <a:effectLst/>
              </a:rPr>
              <a:t>€</a:t>
            </a:r>
            <a:r>
              <a:rPr lang="fr-BE" sz="1600" dirty="0"/>
              <a:t>40 million if net Group turnover in the EU </a:t>
            </a:r>
            <a:r>
              <a:rPr lang="en-GB" sz="1600" dirty="0"/>
              <a:t>&gt; </a:t>
            </a:r>
            <a:r>
              <a:rPr lang="en-US" sz="1600" dirty="0">
                <a:effectLst/>
              </a:rPr>
              <a:t>€</a:t>
            </a:r>
            <a:r>
              <a:rPr lang="fr-BE" sz="1600" dirty="0"/>
              <a:t>150 million</a:t>
            </a:r>
          </a:p>
          <a:p>
            <a:pPr marL="285750" indent="-285750">
              <a:lnSpc>
                <a:spcPct val="200000"/>
              </a:lnSpc>
              <a:spcBef>
                <a:spcPts val="600"/>
              </a:spcBef>
              <a:spcAft>
                <a:spcPts val="600"/>
              </a:spcAft>
              <a:buFont typeface="Arial" panose="020B0604020202020204" pitchFamily="34" charset="0"/>
              <a:buChar char="•"/>
            </a:pPr>
            <a:r>
              <a:rPr lang="en-BE" sz="1600" dirty="0"/>
              <a:t>A</a:t>
            </a:r>
            <a:r>
              <a:rPr lang="en-US" sz="1600" dirty="0" err="1">
                <a:effectLst/>
              </a:rPr>
              <a:t>doption</a:t>
            </a:r>
            <a:r>
              <a:rPr lang="en-US" sz="1600" dirty="0">
                <a:effectLst/>
              </a:rPr>
              <a:t> of separate standards specially for non-EU companies</a:t>
            </a:r>
            <a:r>
              <a:rPr lang="en-BE" sz="1600" dirty="0">
                <a:effectLst/>
              </a:rPr>
              <a:t> foreseen</a:t>
            </a:r>
            <a:endParaRPr lang="en-BE" sz="1600" dirty="0"/>
          </a:p>
          <a:p>
            <a:pPr marL="285750" indent="-285750">
              <a:lnSpc>
                <a:spcPct val="200000"/>
              </a:lnSpc>
              <a:spcBef>
                <a:spcPts val="600"/>
              </a:spcBef>
              <a:spcAft>
                <a:spcPts val="600"/>
              </a:spcAft>
              <a:buFont typeface="Arial" panose="020B0604020202020204" pitchFamily="34" charset="0"/>
              <a:buChar char="•"/>
            </a:pPr>
            <a:r>
              <a:rPr lang="en-BE" sz="1600" dirty="0"/>
              <a:t>D</a:t>
            </a:r>
            <a:r>
              <a:rPr lang="en-US" sz="1600" dirty="0" err="1">
                <a:effectLst/>
              </a:rPr>
              <a:t>eadline</a:t>
            </a:r>
            <a:r>
              <a:rPr lang="en-US" sz="1600" dirty="0">
                <a:effectLst/>
              </a:rPr>
              <a:t> proposed to postpone to June 2026</a:t>
            </a:r>
            <a:r>
              <a:rPr lang="en-US" sz="1600" dirty="0"/>
              <a:t> -&gt; E</a:t>
            </a:r>
            <a:r>
              <a:rPr lang="en-US" sz="1600" dirty="0">
                <a:effectLst/>
              </a:rPr>
              <a:t>FRAG </a:t>
            </a:r>
            <a:r>
              <a:rPr lang="en-BE" sz="1600" dirty="0">
                <a:effectLst/>
              </a:rPr>
              <a:t>to </a:t>
            </a:r>
            <a:r>
              <a:rPr lang="en-US" sz="1600" dirty="0">
                <a:effectLst/>
              </a:rPr>
              <a:t>deliver its advice to the EC by November 2025. </a:t>
            </a:r>
            <a:endParaRPr lang="en-BE" sz="1600" dirty="0"/>
          </a:p>
          <a:p>
            <a:pPr marL="285750" indent="-285750">
              <a:lnSpc>
                <a:spcPct val="200000"/>
              </a:lnSpc>
              <a:spcBef>
                <a:spcPts val="600"/>
              </a:spcBef>
              <a:spcAft>
                <a:spcPts val="600"/>
              </a:spcAft>
              <a:buFont typeface="Arial" panose="020B0604020202020204" pitchFamily="34" charset="0"/>
              <a:buChar char="•"/>
            </a:pPr>
            <a:r>
              <a:rPr lang="en-US" sz="1600" b="0" i="0" dirty="0">
                <a:effectLst/>
              </a:rPr>
              <a:t>The consultation on an Exposure Draft will start in </a:t>
            </a:r>
            <a:r>
              <a:rPr lang="en-US" sz="1600" b="1" i="0" dirty="0">
                <a:effectLst/>
              </a:rPr>
              <a:t>Q4-2024 or Q1-2025 at the latest. </a:t>
            </a:r>
            <a:endParaRPr lang="en-BE" sz="1600" b="1" dirty="0"/>
          </a:p>
        </p:txBody>
      </p:sp>
      <p:sp>
        <p:nvSpPr>
          <p:cNvPr id="3" name="Footer Placeholder 7">
            <a:extLst>
              <a:ext uri="{FF2B5EF4-FFF2-40B4-BE49-F238E27FC236}">
                <a16:creationId xmlns:a16="http://schemas.microsoft.com/office/drawing/2014/main" id="{C1AE0876-CE53-3D6D-E913-D6F7BDA40742}"/>
              </a:ext>
            </a:extLst>
          </p:cNvPr>
          <p:cNvSpPr txBox="1">
            <a:spLocks/>
          </p:cNvSpPr>
          <p:nvPr/>
        </p:nvSpPr>
        <p:spPr>
          <a:xfrm>
            <a:off x="4459640" y="6188709"/>
            <a:ext cx="606538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rPr>
              <a:t>Sustainability reporting in the EU</a:t>
            </a:r>
          </a:p>
          <a:p>
            <a:endParaRPr lang="de-DE" dirty="0">
              <a:solidFill>
                <a:schemeClr val="bg1"/>
              </a:solidFill>
            </a:endParaRPr>
          </a:p>
        </p:txBody>
      </p:sp>
    </p:spTree>
    <p:extLst>
      <p:ext uri="{BB962C8B-B14F-4D97-AF65-F5344CB8AC3E}">
        <p14:creationId xmlns:p14="http://schemas.microsoft.com/office/powerpoint/2010/main" val="346835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2045CD0-F876-202C-8499-EE2609AD8695}"/>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sp>
        <p:nvSpPr>
          <p:cNvPr id="6" name="Titel 1">
            <a:extLst>
              <a:ext uri="{FF2B5EF4-FFF2-40B4-BE49-F238E27FC236}">
                <a16:creationId xmlns:a16="http://schemas.microsoft.com/office/drawing/2014/main" id="{FD4B1CF8-9905-3893-E48B-24844C443FFC}"/>
              </a:ext>
            </a:extLst>
          </p:cNvPr>
          <p:cNvSpPr txBox="1">
            <a:spLocks/>
          </p:cNvSpPr>
          <p:nvPr/>
        </p:nvSpPr>
        <p:spPr>
          <a:xfrm>
            <a:off x="838200" y="365125"/>
            <a:ext cx="10515600" cy="454025"/>
          </a:xfrm>
          <a:prstGeom prst="rect">
            <a:avLst/>
          </a:prstGeom>
        </p:spPr>
        <p:txBody>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br>
              <a:rPr lang="en-BE"/>
            </a:br>
            <a:r>
              <a:rPr lang="en-BE"/>
              <a:t>Disclaimer</a:t>
            </a:r>
            <a:endParaRPr lang="nl-BE"/>
          </a:p>
        </p:txBody>
      </p:sp>
      <p:sp>
        <p:nvSpPr>
          <p:cNvPr id="7" name="Content Placeholder 2">
            <a:extLst>
              <a:ext uri="{FF2B5EF4-FFF2-40B4-BE49-F238E27FC236}">
                <a16:creationId xmlns:a16="http://schemas.microsoft.com/office/drawing/2014/main" id="{16FEBCF8-6B5A-60E4-8BA1-1CE55298EED4}"/>
              </a:ext>
            </a:extLst>
          </p:cNvPr>
          <p:cNvSpPr txBox="1">
            <a:spLocks/>
          </p:cNvSpPr>
          <p:nvPr/>
        </p:nvSpPr>
        <p:spPr>
          <a:xfrm>
            <a:off x="838200" y="1690543"/>
            <a:ext cx="10515600" cy="311890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latin typeface="+mj-lt"/>
              </a:rPr>
              <a:t>The views expressed in this presentation are those of the presenter, except where indicated otherwise. EFRAG positions, as approved by the EFRAG SRB, are published as comment letters, discussion or position papers, or in any other form considered appropriate in the circumstances.</a:t>
            </a:r>
          </a:p>
        </p:txBody>
      </p:sp>
    </p:spTree>
    <p:extLst>
      <p:ext uri="{BB962C8B-B14F-4D97-AF65-F5344CB8AC3E}">
        <p14:creationId xmlns:p14="http://schemas.microsoft.com/office/powerpoint/2010/main" val="395960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5BAC46A-AF35-77F8-A534-8ACD448BC1CF}"/>
              </a:ext>
            </a:extLst>
          </p:cNvPr>
          <p:cNvSpPr>
            <a:spLocks noGrp="1"/>
          </p:cNvSpPr>
          <p:nvPr>
            <p:ph type="body" sz="quarter" idx="13"/>
          </p:nvPr>
        </p:nvSpPr>
        <p:spPr>
          <a:xfrm>
            <a:off x="523307" y="1630534"/>
            <a:ext cx="11539584" cy="4219102"/>
          </a:xfrm>
        </p:spPr>
        <p:txBody>
          <a:bodyPr/>
          <a:lstStyle/>
          <a:p>
            <a:pPr>
              <a:lnSpc>
                <a:spcPct val="100000"/>
              </a:lnSpc>
            </a:pPr>
            <a:r>
              <a:rPr lang="en-GB" sz="2400" dirty="0">
                <a:latin typeface="+mj-lt"/>
              </a:rPr>
              <a:t>The goal is to organise a second pillar of standardised corporate reporting alongside financial reporting on an equal footing and therefore … </a:t>
            </a:r>
          </a:p>
          <a:p>
            <a:pPr>
              <a:lnSpc>
                <a:spcPct val="100000"/>
              </a:lnSpc>
            </a:pPr>
            <a:r>
              <a:rPr lang="en-GB" sz="2400" dirty="0">
                <a:latin typeface="+mj-lt"/>
              </a:rPr>
              <a:t>… to provide quality sustainability related information to capital markets and other stakeholders in order … </a:t>
            </a:r>
          </a:p>
          <a:p>
            <a:pPr>
              <a:lnSpc>
                <a:spcPct val="150000"/>
              </a:lnSpc>
            </a:pPr>
            <a:r>
              <a:rPr lang="en-GB" sz="2400" dirty="0">
                <a:latin typeface="+mj-lt"/>
              </a:rPr>
              <a:t>… to avoid green or ESG washing and …</a:t>
            </a:r>
          </a:p>
          <a:p>
            <a:pPr>
              <a:lnSpc>
                <a:spcPct val="100000"/>
              </a:lnSpc>
            </a:pPr>
            <a:r>
              <a:rPr lang="en-GB" sz="2400" dirty="0">
                <a:latin typeface="+mj-lt"/>
              </a:rPr>
              <a:t>… to foster the creation of a single harmonised and reliable data platform (both in human readable and digital formats).</a:t>
            </a:r>
          </a:p>
          <a:p>
            <a:endParaRPr lang="de-DE" dirty="0">
              <a:latin typeface="+mj-lt"/>
            </a:endParaRPr>
          </a:p>
        </p:txBody>
      </p:sp>
      <p:sp>
        <p:nvSpPr>
          <p:cNvPr id="5" name="Footer Placeholder 4">
            <a:extLst>
              <a:ext uri="{FF2B5EF4-FFF2-40B4-BE49-F238E27FC236}">
                <a16:creationId xmlns:a16="http://schemas.microsoft.com/office/drawing/2014/main" id="{32045CD0-F876-202C-8499-EE2609AD8695}"/>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sp>
        <p:nvSpPr>
          <p:cNvPr id="6" name="Titel 1">
            <a:extLst>
              <a:ext uri="{FF2B5EF4-FFF2-40B4-BE49-F238E27FC236}">
                <a16:creationId xmlns:a16="http://schemas.microsoft.com/office/drawing/2014/main" id="{E87DB2D4-E300-EFDD-612C-9BA87B27BE37}"/>
              </a:ext>
            </a:extLst>
          </p:cNvPr>
          <p:cNvSpPr txBox="1">
            <a:spLocks/>
          </p:cNvSpPr>
          <p:nvPr/>
        </p:nvSpPr>
        <p:spPr>
          <a:xfrm>
            <a:off x="523307" y="77153"/>
            <a:ext cx="10515600" cy="454025"/>
          </a:xfrm>
          <a:prstGeom prst="rect">
            <a:avLst/>
          </a:prstGeom>
        </p:spPr>
        <p:txBody>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br>
              <a:rPr lang="en-BE" sz="3200" dirty="0"/>
            </a:br>
            <a:r>
              <a:rPr lang="fr-BE" sz="3200" dirty="0"/>
              <a:t>In a </a:t>
            </a:r>
            <a:r>
              <a:rPr lang="fr-BE" sz="3200" dirty="0" err="1"/>
              <a:t>nutshell</a:t>
            </a:r>
            <a:r>
              <a:rPr lang="fr-BE" sz="3200" dirty="0"/>
              <a:t> ...</a:t>
            </a:r>
            <a:endParaRPr lang="nl-BE" sz="3200" dirty="0"/>
          </a:p>
        </p:txBody>
      </p:sp>
      <p:sp>
        <p:nvSpPr>
          <p:cNvPr id="7" name="Content Placeholder 2">
            <a:extLst>
              <a:ext uri="{FF2B5EF4-FFF2-40B4-BE49-F238E27FC236}">
                <a16:creationId xmlns:a16="http://schemas.microsoft.com/office/drawing/2014/main" id="{46EAEC09-9563-939D-7EA9-255437250D1F}"/>
              </a:ext>
            </a:extLst>
          </p:cNvPr>
          <p:cNvSpPr txBox="1">
            <a:spLocks/>
          </p:cNvSpPr>
          <p:nvPr/>
        </p:nvSpPr>
        <p:spPr>
          <a:xfrm>
            <a:off x="923042" y="1514541"/>
            <a:ext cx="10515600" cy="160337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en-GB" sz="2800" dirty="0">
              <a:latin typeface="Avenir Next Demi Bold" panose="020B0503020202020204"/>
            </a:endParaRPr>
          </a:p>
        </p:txBody>
      </p:sp>
    </p:spTree>
    <p:extLst>
      <p:ext uri="{BB962C8B-B14F-4D97-AF65-F5344CB8AC3E}">
        <p14:creationId xmlns:p14="http://schemas.microsoft.com/office/powerpoint/2010/main" val="2511544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2045CD0-F876-202C-8499-EE2609AD8695}"/>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sp>
        <p:nvSpPr>
          <p:cNvPr id="6" name="Titel 1">
            <a:extLst>
              <a:ext uri="{FF2B5EF4-FFF2-40B4-BE49-F238E27FC236}">
                <a16:creationId xmlns:a16="http://schemas.microsoft.com/office/drawing/2014/main" id="{30C7598B-2215-625B-9D8E-ACA768FCAE80}"/>
              </a:ext>
            </a:extLst>
          </p:cNvPr>
          <p:cNvSpPr txBox="1">
            <a:spLocks/>
          </p:cNvSpPr>
          <p:nvPr/>
        </p:nvSpPr>
        <p:spPr>
          <a:xfrm>
            <a:off x="838200" y="365125"/>
            <a:ext cx="10515600" cy="454025"/>
          </a:xfrm>
          <a:prstGeom prst="rect">
            <a:avLst/>
          </a:prstGeom>
        </p:spPr>
        <p:txBody>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r>
              <a:rPr lang="en-GB"/>
              <a:t>AGENDA </a:t>
            </a:r>
            <a:endParaRPr lang="nl-BE" dirty="0"/>
          </a:p>
        </p:txBody>
      </p:sp>
      <p:sp>
        <p:nvSpPr>
          <p:cNvPr id="7" name="Content Placeholder 2">
            <a:extLst>
              <a:ext uri="{FF2B5EF4-FFF2-40B4-BE49-F238E27FC236}">
                <a16:creationId xmlns:a16="http://schemas.microsoft.com/office/drawing/2014/main" id="{7BE70A1E-73DC-DD96-D6B1-60BDB953B8FC}"/>
              </a:ext>
            </a:extLst>
          </p:cNvPr>
          <p:cNvSpPr txBox="1">
            <a:spLocks/>
          </p:cNvSpPr>
          <p:nvPr/>
        </p:nvSpPr>
        <p:spPr>
          <a:xfrm>
            <a:off x="838200" y="592137"/>
            <a:ext cx="10515600" cy="367770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en-US" sz="2500" dirty="0">
              <a:latin typeface="+mj-lt"/>
              <a:cs typeface="Arial"/>
            </a:endParaRPr>
          </a:p>
          <a:p>
            <a:pPr marL="457200" indent="-457200">
              <a:lnSpc>
                <a:spcPct val="150000"/>
              </a:lnSpc>
              <a:buFont typeface="Arial" panose="020B0604020202020204" pitchFamily="34" charset="0"/>
              <a:buAutoNum type="arabicPeriod"/>
            </a:pPr>
            <a:r>
              <a:rPr lang="en-US" sz="2500" dirty="0">
                <a:latin typeface="+mj-lt"/>
                <a:cs typeface="Arial"/>
              </a:rPr>
              <a:t> CSRD &amp; first set of sector agnostic ESRS</a:t>
            </a:r>
          </a:p>
          <a:p>
            <a:pPr marL="457200" indent="-457200">
              <a:lnSpc>
                <a:spcPct val="150000"/>
              </a:lnSpc>
              <a:buFont typeface="Arial" panose="020B0604020202020204" pitchFamily="34" charset="0"/>
              <a:buAutoNum type="arabicPeriod"/>
            </a:pPr>
            <a:r>
              <a:rPr lang="en-US" sz="2500" dirty="0">
                <a:latin typeface="+mj-lt"/>
                <a:cs typeface="Arial"/>
              </a:rPr>
              <a:t>ESRS for SMEs: Two Exposure Drafts</a:t>
            </a:r>
            <a:endParaRPr lang="fr-FR" sz="2500" dirty="0">
              <a:latin typeface="+mj-lt"/>
              <a:cs typeface="Arial"/>
            </a:endParaRPr>
          </a:p>
          <a:p>
            <a:pPr marL="514350" indent="-514350">
              <a:lnSpc>
                <a:spcPct val="150000"/>
              </a:lnSpc>
              <a:buFont typeface="Arial" panose="020B0604020202020204" pitchFamily="34" charset="0"/>
              <a:buAutoNum type="arabicPeriod"/>
            </a:pPr>
            <a:r>
              <a:rPr lang="fr-FR" sz="2500" dirty="0" err="1">
                <a:latin typeface="+mj-lt"/>
                <a:cs typeface="Arial"/>
              </a:rPr>
              <a:t>Implementation</a:t>
            </a:r>
            <a:r>
              <a:rPr lang="fr-FR" sz="2500" dirty="0">
                <a:latin typeface="+mj-lt"/>
                <a:cs typeface="Arial"/>
              </a:rPr>
              <a:t> support</a:t>
            </a:r>
          </a:p>
          <a:p>
            <a:pPr marL="514350" indent="-514350">
              <a:lnSpc>
                <a:spcPct val="150000"/>
              </a:lnSpc>
              <a:buFont typeface="Arial" panose="020B0604020202020204" pitchFamily="34" charset="0"/>
              <a:buAutoNum type="arabicPeriod"/>
            </a:pPr>
            <a:r>
              <a:rPr lang="en-US" sz="2500" dirty="0">
                <a:latin typeface="+mj-lt"/>
                <a:cs typeface="Arial"/>
              </a:rPr>
              <a:t>EFRAG and the sector work</a:t>
            </a:r>
          </a:p>
          <a:p>
            <a:pPr marL="514350" indent="-514350">
              <a:lnSpc>
                <a:spcPct val="150000"/>
              </a:lnSpc>
              <a:buFont typeface="Arial" panose="020B0604020202020204" pitchFamily="34" charset="0"/>
              <a:buAutoNum type="arabicPeriod"/>
            </a:pPr>
            <a:r>
              <a:rPr lang="en-US" sz="2500" dirty="0">
                <a:latin typeface="+mj-lt"/>
                <a:cs typeface="Arial"/>
              </a:rPr>
              <a:t>Interoperability</a:t>
            </a:r>
          </a:p>
          <a:p>
            <a:pPr marL="514350" indent="-514350">
              <a:lnSpc>
                <a:spcPct val="150000"/>
              </a:lnSpc>
              <a:buFont typeface="Arial" panose="020B0604020202020204" pitchFamily="34" charset="0"/>
              <a:buAutoNum type="arabicPeriod"/>
            </a:pPr>
            <a:r>
              <a:rPr lang="en-US" sz="2500" dirty="0">
                <a:latin typeface="+mj-lt"/>
                <a:cs typeface="Arial"/>
              </a:rPr>
              <a:t>ESRS for non-EU groups </a:t>
            </a:r>
          </a:p>
          <a:p>
            <a:pPr>
              <a:lnSpc>
                <a:spcPct val="150000"/>
              </a:lnSpc>
            </a:pPr>
            <a:endParaRPr lang="en-US" sz="2500" dirty="0">
              <a:latin typeface="+mj-lt"/>
              <a:cs typeface="Arial"/>
            </a:endParaRPr>
          </a:p>
          <a:p>
            <a:pPr marL="514350" indent="-514350">
              <a:lnSpc>
                <a:spcPct val="150000"/>
              </a:lnSpc>
              <a:buFont typeface="Arial" panose="020B0604020202020204" pitchFamily="34" charset="0"/>
              <a:buAutoNum type="arabicPeriod"/>
            </a:pPr>
            <a:endParaRPr lang="fr-FR" sz="2500" dirty="0">
              <a:latin typeface="+mj-lt"/>
              <a:cs typeface="Arial"/>
            </a:endParaRPr>
          </a:p>
          <a:p>
            <a:pPr marL="514350" indent="-514350">
              <a:lnSpc>
                <a:spcPct val="150000"/>
              </a:lnSpc>
              <a:buFont typeface="Arial" panose="020B0604020202020204" pitchFamily="34" charset="0"/>
              <a:buAutoNum type="arabicPeriod"/>
            </a:pPr>
            <a:endParaRPr lang="en-BE" sz="2500" dirty="0">
              <a:latin typeface="+mj-lt"/>
              <a:cs typeface="Arial"/>
            </a:endParaRPr>
          </a:p>
          <a:p>
            <a:pPr marL="514350" indent="-514350">
              <a:lnSpc>
                <a:spcPct val="150000"/>
              </a:lnSpc>
              <a:buFont typeface="Arial" panose="020B0604020202020204" pitchFamily="34" charset="0"/>
              <a:buAutoNum type="arabicPeriod"/>
            </a:pPr>
            <a:endParaRPr lang="fr-FR" sz="2500" dirty="0">
              <a:latin typeface="+mj-lt"/>
              <a:cs typeface="Arial"/>
            </a:endParaRPr>
          </a:p>
          <a:p>
            <a:pPr marL="514350" indent="-514350">
              <a:lnSpc>
                <a:spcPct val="150000"/>
              </a:lnSpc>
              <a:buFont typeface="Arial" panose="020B0604020202020204" pitchFamily="34" charset="0"/>
              <a:buAutoNum type="arabicPeriod"/>
            </a:pPr>
            <a:endParaRPr lang="en-BE" sz="2500" dirty="0">
              <a:latin typeface="+mj-lt"/>
              <a:cs typeface="Arial"/>
            </a:endParaRPr>
          </a:p>
          <a:p>
            <a:pPr marL="514350" indent="-514350">
              <a:lnSpc>
                <a:spcPct val="150000"/>
              </a:lnSpc>
              <a:buFont typeface="Arial" panose="020B0604020202020204" pitchFamily="34" charset="0"/>
              <a:buAutoNum type="arabicPeriod"/>
            </a:pPr>
            <a:endParaRPr lang="en-US" sz="2500" dirty="0">
              <a:latin typeface="+mj-lt"/>
              <a:cs typeface="Arial"/>
            </a:endParaRPr>
          </a:p>
          <a:p>
            <a:pPr marL="514350" indent="-514350">
              <a:lnSpc>
                <a:spcPct val="150000"/>
              </a:lnSpc>
              <a:buFont typeface="Arial" panose="020B0604020202020204" pitchFamily="34" charset="0"/>
              <a:buAutoNum type="arabicPeriod"/>
            </a:pPr>
            <a:endParaRPr lang="en-BE" sz="2500" dirty="0">
              <a:latin typeface="+mj-lt"/>
              <a:cs typeface="Arial"/>
            </a:endParaRPr>
          </a:p>
          <a:p>
            <a:pPr marL="514350" indent="-514350">
              <a:lnSpc>
                <a:spcPct val="150000"/>
              </a:lnSpc>
              <a:buFont typeface="Arial" panose="020B0604020202020204" pitchFamily="34" charset="0"/>
              <a:buAutoNum type="arabicPeriod"/>
            </a:pPr>
            <a:endParaRPr lang="en-US" sz="2500" dirty="0">
              <a:latin typeface="+mj-lt"/>
              <a:cs typeface="Arial"/>
            </a:endParaRPr>
          </a:p>
          <a:p>
            <a:pPr marL="514350" indent="-514350">
              <a:lnSpc>
                <a:spcPct val="150000"/>
              </a:lnSpc>
              <a:buFont typeface="Arial" panose="020B0604020202020204" pitchFamily="34" charset="0"/>
              <a:buAutoNum type="arabicPeriod"/>
            </a:pPr>
            <a:endParaRPr lang="en-US" sz="2500" dirty="0">
              <a:latin typeface="+mj-lt"/>
              <a:cs typeface="Arial"/>
            </a:endParaRPr>
          </a:p>
          <a:p>
            <a:pPr marL="514350" indent="-514350">
              <a:lnSpc>
                <a:spcPct val="150000"/>
              </a:lnSpc>
              <a:buFont typeface="Arial" panose="020B0604020202020204" pitchFamily="34" charset="0"/>
              <a:buAutoNum type="arabicPeriod"/>
            </a:pPr>
            <a:endParaRPr lang="en-BE" sz="2500" dirty="0">
              <a:latin typeface="+mj-lt"/>
              <a:cs typeface="Arial"/>
            </a:endParaRPr>
          </a:p>
        </p:txBody>
      </p:sp>
    </p:spTree>
    <p:extLst>
      <p:ext uri="{BB962C8B-B14F-4D97-AF65-F5344CB8AC3E}">
        <p14:creationId xmlns:p14="http://schemas.microsoft.com/office/powerpoint/2010/main" val="3688908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5EAC0-1720-0C0D-1C52-8CFFA55B7CF0}"/>
              </a:ext>
            </a:extLst>
          </p:cNvPr>
          <p:cNvSpPr>
            <a:spLocks noGrp="1"/>
          </p:cNvSpPr>
          <p:nvPr>
            <p:ph type="title"/>
          </p:nvPr>
        </p:nvSpPr>
        <p:spPr/>
        <p:txBody>
          <a:bodyPr/>
          <a:lstStyle/>
          <a:p>
            <a:r>
              <a:rPr lang="en-US" dirty="0"/>
              <a:t>1. </a:t>
            </a:r>
            <a:r>
              <a:rPr lang="en-US" sz="2800" dirty="0">
                <a:latin typeface="+mj-lt"/>
                <a:cs typeface="Arial"/>
              </a:rPr>
              <a:t>CSRD &amp; first set of sector agnostic ESRS (1/4)</a:t>
            </a:r>
            <a:br>
              <a:rPr lang="en-US" sz="2800" dirty="0">
                <a:latin typeface="+mj-lt"/>
                <a:cs typeface="Arial"/>
              </a:rPr>
            </a:br>
            <a:br>
              <a:rPr lang="en-US" dirty="0"/>
            </a:br>
            <a:endParaRPr lang="de-DE" dirty="0"/>
          </a:p>
        </p:txBody>
      </p:sp>
      <p:sp>
        <p:nvSpPr>
          <p:cNvPr id="5" name="Footer Placeholder 4">
            <a:extLst>
              <a:ext uri="{FF2B5EF4-FFF2-40B4-BE49-F238E27FC236}">
                <a16:creationId xmlns:a16="http://schemas.microsoft.com/office/drawing/2014/main" id="{32045CD0-F876-202C-8499-EE2609AD8695}"/>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sp>
        <p:nvSpPr>
          <p:cNvPr id="7" name="Content Placeholder 2">
            <a:extLst>
              <a:ext uri="{FF2B5EF4-FFF2-40B4-BE49-F238E27FC236}">
                <a16:creationId xmlns:a16="http://schemas.microsoft.com/office/drawing/2014/main" id="{0D833855-4F3D-0D49-62E5-0E50D591972F}"/>
              </a:ext>
            </a:extLst>
          </p:cNvPr>
          <p:cNvSpPr txBox="1">
            <a:spLocks/>
          </p:cNvSpPr>
          <p:nvPr/>
        </p:nvSpPr>
        <p:spPr>
          <a:xfrm>
            <a:off x="509452" y="1889117"/>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
            </a:pPr>
            <a:r>
              <a:rPr lang="en-US" dirty="0">
                <a:solidFill>
                  <a:srgbClr val="010F7B"/>
                </a:solidFill>
                <a:latin typeface="+mj-lt"/>
              </a:rPr>
              <a:t>A robust mandatory legal regime of sustainability reporting under double materiality</a:t>
            </a:r>
          </a:p>
          <a:p>
            <a:pPr algn="just">
              <a:buFont typeface="Wingdings" panose="05000000000000000000" pitchFamily="2" charset="2"/>
              <a:buChar char="§"/>
            </a:pPr>
            <a:endParaRPr lang="en-US" dirty="0">
              <a:solidFill>
                <a:srgbClr val="010F7B"/>
              </a:solidFill>
              <a:latin typeface="+mj-lt"/>
            </a:endParaRPr>
          </a:p>
          <a:p>
            <a:pPr algn="just">
              <a:buFont typeface="Wingdings" panose="05000000000000000000" pitchFamily="2" charset="2"/>
              <a:buChar char="§"/>
            </a:pPr>
            <a:r>
              <a:rPr lang="en-US" dirty="0">
                <a:solidFill>
                  <a:srgbClr val="010F7B"/>
                </a:solidFill>
                <a:latin typeface="+mj-lt"/>
              </a:rPr>
              <a:t>CSRD</a:t>
            </a:r>
          </a:p>
          <a:p>
            <a:pPr algn="just">
              <a:buFont typeface="Wingdings" panose="05000000000000000000" pitchFamily="2" charset="2"/>
              <a:buChar char="§"/>
            </a:pPr>
            <a:endParaRPr lang="en-US" dirty="0">
              <a:solidFill>
                <a:srgbClr val="010F7B"/>
              </a:solidFill>
              <a:latin typeface="+mj-lt"/>
            </a:endParaRPr>
          </a:p>
          <a:p>
            <a:pPr algn="just">
              <a:buFont typeface="Wingdings" panose="05000000000000000000" pitchFamily="2" charset="2"/>
              <a:buChar char="§"/>
            </a:pPr>
            <a:r>
              <a:rPr lang="en-US" dirty="0">
                <a:solidFill>
                  <a:srgbClr val="010F7B"/>
                </a:solidFill>
                <a:latin typeface="+mj-lt"/>
              </a:rPr>
              <a:t>ESRS</a:t>
            </a:r>
          </a:p>
          <a:p>
            <a:pPr algn="just"/>
            <a:r>
              <a:rPr lang="en-US" dirty="0">
                <a:solidFill>
                  <a:srgbClr val="010F7B"/>
                </a:solidFill>
                <a:latin typeface="+mj-lt"/>
              </a:rPr>
              <a:t>	</a:t>
            </a:r>
          </a:p>
          <a:p>
            <a:pPr algn="just">
              <a:buFont typeface="Wingdings" panose="05000000000000000000" pitchFamily="2" charset="2"/>
              <a:buChar char="§"/>
            </a:pPr>
            <a:r>
              <a:rPr lang="en-US" dirty="0">
                <a:solidFill>
                  <a:srgbClr val="010F7B"/>
                </a:solidFill>
                <a:latin typeface="+mj-lt"/>
              </a:rPr>
              <a:t>Firstly, sector agnostic, then sector specific</a:t>
            </a:r>
          </a:p>
          <a:p>
            <a:pPr algn="just">
              <a:buFont typeface="Wingdings" panose="05000000000000000000" pitchFamily="2" charset="2"/>
              <a:buChar char="§"/>
            </a:pPr>
            <a:endParaRPr lang="en-US" dirty="0">
              <a:solidFill>
                <a:srgbClr val="010F7B"/>
              </a:solidFill>
              <a:latin typeface="+mj-lt"/>
            </a:endParaRPr>
          </a:p>
        </p:txBody>
      </p:sp>
      <p:sp>
        <p:nvSpPr>
          <p:cNvPr id="8" name="ZoneTexte 39">
            <a:extLst>
              <a:ext uri="{FF2B5EF4-FFF2-40B4-BE49-F238E27FC236}">
                <a16:creationId xmlns:a16="http://schemas.microsoft.com/office/drawing/2014/main" id="{1C276B8B-F17E-88F5-DF91-AC8C162A4631}"/>
              </a:ext>
            </a:extLst>
          </p:cNvPr>
          <p:cNvSpPr txBox="1"/>
          <p:nvPr/>
        </p:nvSpPr>
        <p:spPr>
          <a:xfrm>
            <a:off x="5169978" y="3607710"/>
            <a:ext cx="5439020" cy="1169551"/>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2000" dirty="0">
                <a:solidFill>
                  <a:schemeClr val="accent6"/>
                </a:solidFill>
                <a:latin typeface="Calibri "/>
                <a:cs typeface="Arial" panose="020B0604020202020204" pitchFamily="34" charset="0"/>
              </a:rPr>
              <a:t>Draft ESRS developed by EFRAG       </a:t>
            </a:r>
          </a:p>
          <a:p>
            <a:pPr marL="285750" indent="-285750">
              <a:spcBef>
                <a:spcPts val="600"/>
              </a:spcBef>
              <a:buFont typeface="Arial" panose="020B0604020202020204" pitchFamily="34" charset="0"/>
              <a:buChar char="•"/>
            </a:pPr>
            <a:r>
              <a:rPr lang="en-US" sz="2000" dirty="0">
                <a:solidFill>
                  <a:schemeClr val="accent6"/>
                </a:solidFill>
                <a:latin typeface="Calibri "/>
                <a:cs typeface="Arial" panose="020B0604020202020204" pitchFamily="34" charset="0"/>
              </a:rPr>
              <a:t>Provided as technical advice to the EC</a:t>
            </a:r>
          </a:p>
          <a:p>
            <a:pPr marL="285750" indent="-285750">
              <a:spcBef>
                <a:spcPts val="600"/>
              </a:spcBef>
              <a:buFont typeface="Arial" panose="020B0604020202020204" pitchFamily="34" charset="0"/>
              <a:buChar char="•"/>
            </a:pPr>
            <a:r>
              <a:rPr lang="en-US" sz="2000" dirty="0">
                <a:solidFill>
                  <a:schemeClr val="accent6"/>
                </a:solidFill>
                <a:latin typeface="Calibri "/>
                <a:cs typeface="Arial" panose="020B0604020202020204" pitchFamily="34" charset="0"/>
              </a:rPr>
              <a:t>Adopted as delegated acts by the EC</a:t>
            </a:r>
          </a:p>
        </p:txBody>
      </p:sp>
      <p:sp>
        <p:nvSpPr>
          <p:cNvPr id="9" name="TextBox 8">
            <a:extLst>
              <a:ext uri="{FF2B5EF4-FFF2-40B4-BE49-F238E27FC236}">
                <a16:creationId xmlns:a16="http://schemas.microsoft.com/office/drawing/2014/main" id="{FDEFCF58-D11F-5DFC-F2EB-0EFF2DB6B143}"/>
              </a:ext>
            </a:extLst>
          </p:cNvPr>
          <p:cNvSpPr txBox="1"/>
          <p:nvPr/>
        </p:nvSpPr>
        <p:spPr>
          <a:xfrm>
            <a:off x="1783180" y="3167983"/>
            <a:ext cx="2156120" cy="369332"/>
          </a:xfrm>
          <a:prstGeom prst="rect">
            <a:avLst/>
          </a:prstGeom>
          <a:solidFill>
            <a:schemeClr val="accent6"/>
          </a:solidFill>
        </p:spPr>
        <p:txBody>
          <a:bodyPr wrap="square" rtlCol="0">
            <a:spAutoFit/>
          </a:bodyPr>
          <a:lstStyle/>
          <a:p>
            <a:pPr algn="ctr"/>
            <a:r>
              <a:rPr lang="fr-BE">
                <a:solidFill>
                  <a:schemeClr val="bg1"/>
                </a:solidFill>
              </a:rPr>
              <a:t> LEVEL 1</a:t>
            </a:r>
            <a:endParaRPr lang="en-BE" dirty="0">
              <a:solidFill>
                <a:schemeClr val="bg1"/>
              </a:solidFill>
            </a:endParaRPr>
          </a:p>
        </p:txBody>
      </p:sp>
      <p:sp>
        <p:nvSpPr>
          <p:cNvPr id="10" name="TextBox 9">
            <a:extLst>
              <a:ext uri="{FF2B5EF4-FFF2-40B4-BE49-F238E27FC236}">
                <a16:creationId xmlns:a16="http://schemas.microsoft.com/office/drawing/2014/main" id="{1B04388E-30B8-AAE6-6985-4D70233A2A5A}"/>
              </a:ext>
            </a:extLst>
          </p:cNvPr>
          <p:cNvSpPr txBox="1"/>
          <p:nvPr/>
        </p:nvSpPr>
        <p:spPr>
          <a:xfrm>
            <a:off x="1783180" y="4068021"/>
            <a:ext cx="2156120" cy="369332"/>
          </a:xfrm>
          <a:prstGeom prst="rect">
            <a:avLst/>
          </a:prstGeom>
          <a:solidFill>
            <a:schemeClr val="accent6"/>
          </a:solidFill>
        </p:spPr>
        <p:txBody>
          <a:bodyPr wrap="square" rtlCol="0">
            <a:spAutoFit/>
          </a:bodyPr>
          <a:lstStyle/>
          <a:p>
            <a:pPr algn="ctr"/>
            <a:r>
              <a:rPr lang="fr-BE" dirty="0">
                <a:solidFill>
                  <a:schemeClr val="bg1"/>
                </a:solidFill>
              </a:rPr>
              <a:t> LEVEL 2</a:t>
            </a:r>
            <a:endParaRPr lang="en-BE" dirty="0">
              <a:solidFill>
                <a:schemeClr val="bg1"/>
              </a:solidFill>
            </a:endParaRPr>
          </a:p>
        </p:txBody>
      </p:sp>
      <p:sp>
        <p:nvSpPr>
          <p:cNvPr id="11" name="Left Brace 10">
            <a:extLst>
              <a:ext uri="{FF2B5EF4-FFF2-40B4-BE49-F238E27FC236}">
                <a16:creationId xmlns:a16="http://schemas.microsoft.com/office/drawing/2014/main" id="{5A9D7B9C-0051-6689-F13A-C291ADC3D940}"/>
              </a:ext>
            </a:extLst>
          </p:cNvPr>
          <p:cNvSpPr/>
          <p:nvPr/>
        </p:nvSpPr>
        <p:spPr>
          <a:xfrm>
            <a:off x="4459640" y="3685304"/>
            <a:ext cx="410845" cy="1134765"/>
          </a:xfrm>
          <a:prstGeom prst="leftBrace">
            <a:avLst/>
          </a:prstGeom>
          <a:ln w="28575"/>
        </p:spPr>
        <p:style>
          <a:lnRef idx="2">
            <a:schemeClr val="accent6"/>
          </a:lnRef>
          <a:fillRef idx="0">
            <a:schemeClr val="accent6"/>
          </a:fillRef>
          <a:effectRef idx="1">
            <a:schemeClr val="accent6"/>
          </a:effectRef>
          <a:fontRef idx="minor">
            <a:schemeClr val="tx1"/>
          </a:fontRef>
        </p:style>
        <p:txBody>
          <a:bodyPr rtlCol="0" anchor="ctr"/>
          <a:lstStyle/>
          <a:p>
            <a:pPr algn="ctr"/>
            <a:endParaRPr lang="en-BE"/>
          </a:p>
        </p:txBody>
      </p:sp>
      <p:sp>
        <p:nvSpPr>
          <p:cNvPr id="12" name="Title 1">
            <a:extLst>
              <a:ext uri="{FF2B5EF4-FFF2-40B4-BE49-F238E27FC236}">
                <a16:creationId xmlns:a16="http://schemas.microsoft.com/office/drawing/2014/main" id="{1DB8262E-D105-5681-E7CC-C660332031BE}"/>
              </a:ext>
            </a:extLst>
          </p:cNvPr>
          <p:cNvSpPr txBox="1">
            <a:spLocks/>
          </p:cNvSpPr>
          <p:nvPr/>
        </p:nvSpPr>
        <p:spPr>
          <a:xfrm>
            <a:off x="509452" y="517526"/>
            <a:ext cx="11504023" cy="592817"/>
          </a:xfrm>
          <a:prstGeom prst="rect">
            <a:avLst/>
          </a:prstGeom>
        </p:spPr>
        <p:txBody>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endParaRPr lang="de-DE" dirty="0"/>
          </a:p>
        </p:txBody>
      </p:sp>
      <p:sp>
        <p:nvSpPr>
          <p:cNvPr id="13" name="Title 1">
            <a:extLst>
              <a:ext uri="{FF2B5EF4-FFF2-40B4-BE49-F238E27FC236}">
                <a16:creationId xmlns:a16="http://schemas.microsoft.com/office/drawing/2014/main" id="{5178373C-8B2C-0BE7-6025-BB7C51F3B0A6}"/>
              </a:ext>
            </a:extLst>
          </p:cNvPr>
          <p:cNvSpPr txBox="1">
            <a:spLocks/>
          </p:cNvSpPr>
          <p:nvPr/>
        </p:nvSpPr>
        <p:spPr>
          <a:xfrm>
            <a:off x="357052" y="1122668"/>
            <a:ext cx="11504023" cy="592817"/>
          </a:xfrm>
          <a:prstGeom prst="rect">
            <a:avLst/>
          </a:prstGeom>
        </p:spPr>
        <p:txBody>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r>
              <a:rPr lang="de-DE" sz="2400" i="1" dirty="0" err="1"/>
              <a:t>Sustainability</a:t>
            </a:r>
            <a:r>
              <a:rPr lang="de-DE" sz="2400" i="1" dirty="0"/>
              <a:t> </a:t>
            </a:r>
            <a:r>
              <a:rPr lang="de-DE" sz="2400" i="1" dirty="0" err="1"/>
              <a:t>reporting</a:t>
            </a:r>
            <a:r>
              <a:rPr lang="de-DE" sz="2400" i="1" dirty="0"/>
              <a:t> in </a:t>
            </a:r>
            <a:r>
              <a:rPr lang="de-DE" sz="2400" i="1" dirty="0" err="1"/>
              <a:t>the</a:t>
            </a:r>
            <a:r>
              <a:rPr lang="de-DE" sz="2400" i="1" dirty="0"/>
              <a:t> EU</a:t>
            </a:r>
          </a:p>
        </p:txBody>
      </p:sp>
    </p:spTree>
    <p:extLst>
      <p:ext uri="{BB962C8B-B14F-4D97-AF65-F5344CB8AC3E}">
        <p14:creationId xmlns:p14="http://schemas.microsoft.com/office/powerpoint/2010/main" val="4251685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E9DA7-6188-C0F5-72D0-520D6C332DCA}"/>
              </a:ext>
            </a:extLst>
          </p:cNvPr>
          <p:cNvSpPr>
            <a:spLocks noGrp="1"/>
          </p:cNvSpPr>
          <p:nvPr>
            <p:ph type="title"/>
          </p:nvPr>
        </p:nvSpPr>
        <p:spPr>
          <a:xfrm>
            <a:off x="533399" y="780641"/>
            <a:ext cx="11504023" cy="592817"/>
          </a:xfrm>
        </p:spPr>
        <p:txBody>
          <a:bodyPr/>
          <a:lstStyle/>
          <a:p>
            <a:r>
              <a:rPr lang="en-US" sz="2400" i="1" dirty="0"/>
              <a:t>The key features of the CSRD</a:t>
            </a:r>
            <a:br>
              <a:rPr lang="en-US" sz="2400" i="1" dirty="0"/>
            </a:br>
            <a:endParaRPr lang="de-DE" sz="2400" i="1" dirty="0"/>
          </a:p>
        </p:txBody>
      </p:sp>
      <p:sp>
        <p:nvSpPr>
          <p:cNvPr id="5" name="Footer Placeholder 4">
            <a:extLst>
              <a:ext uri="{FF2B5EF4-FFF2-40B4-BE49-F238E27FC236}">
                <a16:creationId xmlns:a16="http://schemas.microsoft.com/office/drawing/2014/main" id="{EBCABDA9-379C-C626-A227-A2921718B259}"/>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sp>
        <p:nvSpPr>
          <p:cNvPr id="7" name="TextBox 1">
            <a:extLst>
              <a:ext uri="{FF2B5EF4-FFF2-40B4-BE49-F238E27FC236}">
                <a16:creationId xmlns:a16="http://schemas.microsoft.com/office/drawing/2014/main" id="{92FEABF9-4182-FA86-3CE9-9542AE430D8C}"/>
              </a:ext>
            </a:extLst>
          </p:cNvPr>
          <p:cNvSpPr txBox="1"/>
          <p:nvPr/>
        </p:nvSpPr>
        <p:spPr>
          <a:xfrm flipH="1">
            <a:off x="1289303" y="5283700"/>
            <a:ext cx="10293362" cy="369332"/>
          </a:xfrm>
          <a:prstGeom prst="rect">
            <a:avLst/>
          </a:prstGeom>
          <a:noFill/>
        </p:spPr>
        <p:txBody>
          <a:bodyPr wrap="square" rtlCol="0">
            <a:spAutoFit/>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b="1" dirty="0">
                <a:solidFill>
                  <a:schemeClr val="accent6">
                    <a:lumMod val="75000"/>
                  </a:schemeClr>
                </a:solidFill>
                <a:latin typeface="+mj-lt"/>
                <a:cs typeface="Arial" panose="020B0604020202020204" pitchFamily="34" charset="0"/>
              </a:rPr>
              <a:t>Transposition </a:t>
            </a:r>
            <a:r>
              <a:rPr lang="fr-BE" b="1" dirty="0" err="1">
                <a:solidFill>
                  <a:schemeClr val="accent6">
                    <a:lumMod val="75000"/>
                  </a:schemeClr>
                </a:solidFill>
                <a:latin typeface="+mj-lt"/>
                <a:cs typeface="Arial" panose="020B0604020202020204" pitchFamily="34" charset="0"/>
              </a:rPr>
              <a:t>into</a:t>
            </a:r>
            <a:r>
              <a:rPr lang="fr-BE" b="1" dirty="0">
                <a:solidFill>
                  <a:schemeClr val="accent6">
                    <a:lumMod val="75000"/>
                  </a:schemeClr>
                </a:solidFill>
                <a:latin typeface="+mj-lt"/>
                <a:cs typeface="Arial" panose="020B0604020202020204" pitchFamily="34" charset="0"/>
              </a:rPr>
              <a:t> national </a:t>
            </a:r>
            <a:r>
              <a:rPr lang="fr-BE" b="1" dirty="0" err="1">
                <a:solidFill>
                  <a:schemeClr val="accent6">
                    <a:lumMod val="75000"/>
                  </a:schemeClr>
                </a:solidFill>
                <a:latin typeface="+mj-lt"/>
                <a:cs typeface="Arial" panose="020B0604020202020204" pitchFamily="34" charset="0"/>
              </a:rPr>
              <a:t>law</a:t>
            </a:r>
            <a:r>
              <a:rPr lang="fr-BE" b="1" dirty="0">
                <a:solidFill>
                  <a:schemeClr val="accent6">
                    <a:lumMod val="75000"/>
                  </a:schemeClr>
                </a:solidFill>
                <a:latin typeface="+mj-lt"/>
                <a:cs typeface="Arial" panose="020B0604020202020204" pitchFamily="34" charset="0"/>
              </a:rPr>
              <a:t> (by July 2024): </a:t>
            </a:r>
            <a:r>
              <a:rPr lang="fr-BE" b="1" dirty="0" err="1">
                <a:solidFill>
                  <a:schemeClr val="accent6">
                    <a:lumMod val="75000"/>
                  </a:schemeClr>
                </a:solidFill>
                <a:latin typeface="+mj-lt"/>
                <a:cs typeface="Arial" panose="020B0604020202020204" pitchFamily="34" charset="0"/>
              </a:rPr>
              <a:t>focused</a:t>
            </a:r>
            <a:r>
              <a:rPr lang="fr-BE" b="1" dirty="0">
                <a:solidFill>
                  <a:schemeClr val="accent6">
                    <a:lumMod val="75000"/>
                  </a:schemeClr>
                </a:solidFill>
                <a:latin typeface="+mj-lt"/>
                <a:cs typeface="Arial" panose="020B0604020202020204" pitchFamily="34" charset="0"/>
              </a:rPr>
              <a:t> on some points as harmonisation </a:t>
            </a:r>
            <a:r>
              <a:rPr lang="fr-BE" b="1" dirty="0" err="1">
                <a:solidFill>
                  <a:schemeClr val="accent6">
                    <a:lumMod val="75000"/>
                  </a:schemeClr>
                </a:solidFill>
                <a:latin typeface="+mj-lt"/>
                <a:cs typeface="Arial" panose="020B0604020202020204" pitchFamily="34" charset="0"/>
              </a:rPr>
              <a:t>level</a:t>
            </a:r>
            <a:r>
              <a:rPr lang="fr-BE" b="1" dirty="0">
                <a:solidFill>
                  <a:schemeClr val="accent6">
                    <a:lumMod val="75000"/>
                  </a:schemeClr>
                </a:solidFill>
                <a:latin typeface="+mj-lt"/>
                <a:cs typeface="Arial" panose="020B0604020202020204" pitchFamily="34" charset="0"/>
              </a:rPr>
              <a:t> </a:t>
            </a:r>
            <a:r>
              <a:rPr lang="fr-BE" b="1" dirty="0" err="1">
                <a:solidFill>
                  <a:schemeClr val="accent6">
                    <a:lumMod val="75000"/>
                  </a:schemeClr>
                </a:solidFill>
                <a:latin typeface="+mj-lt"/>
                <a:cs typeface="Arial" panose="020B0604020202020204" pitchFamily="34" charset="0"/>
              </a:rPr>
              <a:t>is</a:t>
            </a:r>
            <a:r>
              <a:rPr lang="fr-BE" b="1" dirty="0">
                <a:solidFill>
                  <a:schemeClr val="accent6">
                    <a:lumMod val="75000"/>
                  </a:schemeClr>
                </a:solidFill>
                <a:latin typeface="+mj-lt"/>
                <a:cs typeface="Arial" panose="020B0604020202020204" pitchFamily="34" charset="0"/>
              </a:rPr>
              <a:t> </a:t>
            </a:r>
            <a:r>
              <a:rPr lang="fr-BE" b="1" dirty="0" err="1">
                <a:solidFill>
                  <a:schemeClr val="accent6">
                    <a:lumMod val="75000"/>
                  </a:schemeClr>
                </a:solidFill>
                <a:latin typeface="+mj-lt"/>
                <a:cs typeface="Arial" panose="020B0604020202020204" pitchFamily="34" charset="0"/>
              </a:rPr>
              <a:t>already</a:t>
            </a:r>
            <a:r>
              <a:rPr lang="fr-BE" b="1" dirty="0">
                <a:solidFill>
                  <a:schemeClr val="accent6">
                    <a:lumMod val="75000"/>
                  </a:schemeClr>
                </a:solidFill>
                <a:latin typeface="+mj-lt"/>
                <a:cs typeface="Arial" panose="020B0604020202020204" pitchFamily="34" charset="0"/>
              </a:rPr>
              <a:t> high </a:t>
            </a:r>
            <a:endParaRPr lang="en-BE" b="1" dirty="0">
              <a:solidFill>
                <a:schemeClr val="accent6">
                  <a:lumMod val="75000"/>
                </a:schemeClr>
              </a:solidFill>
              <a:latin typeface="+mj-lt"/>
              <a:cs typeface="Arial" panose="020B0604020202020204" pitchFamily="34" charset="0"/>
            </a:endParaRPr>
          </a:p>
        </p:txBody>
      </p:sp>
      <p:sp>
        <p:nvSpPr>
          <p:cNvPr id="8" name="Arrow: Right 7">
            <a:extLst>
              <a:ext uri="{FF2B5EF4-FFF2-40B4-BE49-F238E27FC236}">
                <a16:creationId xmlns:a16="http://schemas.microsoft.com/office/drawing/2014/main" id="{A5A713F2-A05F-FC84-2F93-EC45106D7F56}"/>
              </a:ext>
            </a:extLst>
          </p:cNvPr>
          <p:cNvSpPr/>
          <p:nvPr/>
        </p:nvSpPr>
        <p:spPr>
          <a:xfrm>
            <a:off x="609335" y="5316749"/>
            <a:ext cx="526473" cy="282075"/>
          </a:xfrm>
          <a:prstGeom prst="rightArrow">
            <a:avLst/>
          </a:prstGeom>
          <a:solidFill>
            <a:schemeClr val="accent6">
              <a:lumMod val="75000"/>
            </a:schemeClr>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en-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graphicFrame>
        <p:nvGraphicFramePr>
          <p:cNvPr id="9" name="TextBox 1">
            <a:extLst>
              <a:ext uri="{FF2B5EF4-FFF2-40B4-BE49-F238E27FC236}">
                <a16:creationId xmlns:a16="http://schemas.microsoft.com/office/drawing/2014/main" id="{4B05C2FF-5BDE-8988-0433-B496C68CB6D9}"/>
              </a:ext>
            </a:extLst>
          </p:cNvPr>
          <p:cNvGraphicFramePr/>
          <p:nvPr>
            <p:extLst>
              <p:ext uri="{D42A27DB-BD31-4B8C-83A1-F6EECF244321}">
                <p14:modId xmlns:p14="http://schemas.microsoft.com/office/powerpoint/2010/main" val="1457567859"/>
              </p:ext>
            </p:extLst>
          </p:nvPr>
        </p:nvGraphicFramePr>
        <p:xfrm flipH="1">
          <a:off x="533399" y="1259176"/>
          <a:ext cx="10874826" cy="3693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a:extLst>
              <a:ext uri="{FF2B5EF4-FFF2-40B4-BE49-F238E27FC236}">
                <a16:creationId xmlns:a16="http://schemas.microsoft.com/office/drawing/2014/main" id="{8D09359D-F550-8884-E48A-F9A1903BC524}"/>
              </a:ext>
            </a:extLst>
          </p:cNvPr>
          <p:cNvSpPr txBox="1">
            <a:spLocks/>
          </p:cNvSpPr>
          <p:nvPr/>
        </p:nvSpPr>
        <p:spPr>
          <a:xfrm>
            <a:off x="533398" y="187824"/>
            <a:ext cx="11504023" cy="592817"/>
          </a:xfrm>
          <a:prstGeom prst="rect">
            <a:avLst/>
          </a:prstGeom>
        </p:spPr>
        <p:txBody>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r>
              <a:rPr lang="en-US" dirty="0"/>
              <a:t>1. </a:t>
            </a:r>
            <a:r>
              <a:rPr lang="en-US" dirty="0">
                <a:cs typeface="Arial"/>
              </a:rPr>
              <a:t>CSRD &amp; first set of sector agnostic ESRS (2/4)</a:t>
            </a:r>
            <a:br>
              <a:rPr lang="en-US" dirty="0">
                <a:cs typeface="Arial"/>
              </a:rPr>
            </a:br>
            <a:br>
              <a:rPr lang="en-US" dirty="0"/>
            </a:br>
            <a:endParaRPr lang="de-DE" dirty="0"/>
          </a:p>
        </p:txBody>
      </p:sp>
    </p:spTree>
    <p:extLst>
      <p:ext uri="{BB962C8B-B14F-4D97-AF65-F5344CB8AC3E}">
        <p14:creationId xmlns:p14="http://schemas.microsoft.com/office/powerpoint/2010/main" val="2782925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E9DA7-6188-C0F5-72D0-520D6C332DCA}"/>
              </a:ext>
            </a:extLst>
          </p:cNvPr>
          <p:cNvSpPr>
            <a:spLocks noGrp="1"/>
          </p:cNvSpPr>
          <p:nvPr>
            <p:ph type="title"/>
          </p:nvPr>
        </p:nvSpPr>
        <p:spPr>
          <a:xfrm>
            <a:off x="343988" y="903660"/>
            <a:ext cx="11504023" cy="592817"/>
          </a:xfrm>
        </p:spPr>
        <p:txBody>
          <a:bodyPr/>
          <a:lstStyle/>
          <a:p>
            <a:r>
              <a:rPr lang="en-US" sz="2400" i="1" dirty="0"/>
              <a:t>The first set of sector agnostic ESRS </a:t>
            </a:r>
            <a:br>
              <a:rPr lang="en-US" sz="2400" i="1" dirty="0"/>
            </a:br>
            <a:endParaRPr lang="de-DE" sz="2400" i="1" dirty="0"/>
          </a:p>
        </p:txBody>
      </p:sp>
      <p:sp>
        <p:nvSpPr>
          <p:cNvPr id="5" name="Footer Placeholder 4">
            <a:extLst>
              <a:ext uri="{FF2B5EF4-FFF2-40B4-BE49-F238E27FC236}">
                <a16:creationId xmlns:a16="http://schemas.microsoft.com/office/drawing/2014/main" id="{EBCABDA9-379C-C626-A227-A2921718B259}"/>
              </a:ext>
            </a:extLst>
          </p:cNvPr>
          <p:cNvSpPr>
            <a:spLocks noGrp="1"/>
          </p:cNvSpPr>
          <p:nvPr>
            <p:ph type="ftr" sz="quarter" idx="3"/>
          </p:nvPr>
        </p:nvSpPr>
        <p:spPr/>
        <p:txBody>
          <a:bodyPr/>
          <a:lstStyle/>
          <a:p>
            <a:r>
              <a:rPr lang="en-US">
                <a:solidFill>
                  <a:schemeClr val="bg1"/>
                </a:solidFill>
                <a:latin typeface="+mj-lt"/>
              </a:rPr>
              <a:t>Sustainability reporting in the EU </a:t>
            </a:r>
            <a:endParaRPr lang="de-DE" dirty="0">
              <a:solidFill>
                <a:schemeClr val="bg1"/>
              </a:solidFill>
              <a:latin typeface="+mj-lt"/>
            </a:endParaRPr>
          </a:p>
        </p:txBody>
      </p:sp>
      <p:sp>
        <p:nvSpPr>
          <p:cNvPr id="6" name="Title 1">
            <a:extLst>
              <a:ext uri="{FF2B5EF4-FFF2-40B4-BE49-F238E27FC236}">
                <a16:creationId xmlns:a16="http://schemas.microsoft.com/office/drawing/2014/main" id="{F8B1EA12-B83E-13BE-C2BD-D535F0F348AB}"/>
              </a:ext>
            </a:extLst>
          </p:cNvPr>
          <p:cNvSpPr txBox="1">
            <a:spLocks/>
          </p:cNvSpPr>
          <p:nvPr/>
        </p:nvSpPr>
        <p:spPr>
          <a:xfrm>
            <a:off x="404567" y="155957"/>
            <a:ext cx="9456914" cy="992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0" i="0" kern="1200">
                <a:solidFill>
                  <a:srgbClr val="6AA643"/>
                </a:solidFill>
                <a:latin typeface="All Round Gothic Medium" panose="020B0603020202020104"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6AA643"/>
              </a:solidFill>
              <a:effectLst/>
              <a:uLnTx/>
              <a:uFillTx/>
              <a:latin typeface="+mj-lt"/>
              <a:ea typeface="+mj-ea"/>
              <a:cs typeface="+mj-cs"/>
            </a:endParaRPr>
          </a:p>
        </p:txBody>
      </p:sp>
      <p:sp>
        <p:nvSpPr>
          <p:cNvPr id="7" name="Espace réservé du contenu 10">
            <a:extLst>
              <a:ext uri="{FF2B5EF4-FFF2-40B4-BE49-F238E27FC236}">
                <a16:creationId xmlns:a16="http://schemas.microsoft.com/office/drawing/2014/main" id="{6ADC1BA4-2DC1-4F9B-C17B-DC7252E1A4B4}"/>
              </a:ext>
            </a:extLst>
          </p:cNvPr>
          <p:cNvSpPr txBox="1">
            <a:spLocks/>
          </p:cNvSpPr>
          <p:nvPr/>
        </p:nvSpPr>
        <p:spPr>
          <a:xfrm>
            <a:off x="178930" y="1653514"/>
            <a:ext cx="3692819" cy="330425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mj-lt"/>
                <a:ea typeface="Calibri" panose="020F0502020204030204" pitchFamily="34" charset="0"/>
                <a:cs typeface="Calibri" panose="020F0502020204030204" pitchFamily="34" charset="0"/>
              </a:rPr>
              <a:t>Categories of ESRS Standards for large companies (EU criteria)</a:t>
            </a:r>
          </a:p>
          <a:p>
            <a:pPr lvl="1"/>
            <a:r>
              <a:rPr lang="en-GB" sz="1800" dirty="0">
                <a:solidFill>
                  <a:schemeClr val="accent6"/>
                </a:solidFill>
                <a:latin typeface="+mj-lt"/>
                <a:ea typeface="Calibri" panose="020F0502020204030204" pitchFamily="34" charset="0"/>
                <a:cs typeface="Calibri" panose="020F0502020204030204" pitchFamily="34" charset="0"/>
              </a:rPr>
              <a:t>Cross cutting standards</a:t>
            </a:r>
          </a:p>
          <a:p>
            <a:pPr lvl="1"/>
            <a:r>
              <a:rPr lang="en-GB" sz="1800" dirty="0">
                <a:solidFill>
                  <a:schemeClr val="accent6"/>
                </a:solidFill>
                <a:latin typeface="+mj-lt"/>
                <a:ea typeface="Calibri" panose="020F0502020204030204" pitchFamily="34" charset="0"/>
                <a:cs typeface="Calibri" panose="020F0502020204030204" pitchFamily="34" charset="0"/>
              </a:rPr>
              <a:t>Topical Standards</a:t>
            </a:r>
          </a:p>
          <a:p>
            <a:pPr lvl="1"/>
            <a:r>
              <a:rPr lang="en-GB" sz="1800" dirty="0">
                <a:solidFill>
                  <a:schemeClr val="accent2"/>
                </a:solidFill>
                <a:latin typeface="+mj-lt"/>
                <a:ea typeface="Calibri" panose="020F0502020204030204" pitchFamily="34" charset="0"/>
                <a:cs typeface="Calibri" panose="020F0502020204030204" pitchFamily="34" charset="0"/>
              </a:rPr>
              <a:t>Sector specific standards</a:t>
            </a:r>
          </a:p>
          <a:p>
            <a:pPr lvl="1"/>
            <a:endParaRPr lang="en-GB" sz="1200" dirty="0">
              <a:solidFill>
                <a:srgbClr val="6AA643"/>
              </a:solidFill>
              <a:latin typeface="+mj-lt"/>
              <a:ea typeface="Calibri" panose="020F0502020204030204" pitchFamily="34" charset="0"/>
              <a:cs typeface="Calibri" panose="020F0502020204030204" pitchFamily="34" charset="0"/>
            </a:endParaRPr>
          </a:p>
          <a:p>
            <a:pPr lvl="1"/>
            <a:endParaRPr lang="en-GB" sz="1200" dirty="0">
              <a:solidFill>
                <a:srgbClr val="6AA643"/>
              </a:solidFill>
              <a:latin typeface="+mj-lt"/>
              <a:ea typeface="Calibri" panose="020F0502020204030204" pitchFamily="34" charset="0"/>
              <a:cs typeface="Calibri" panose="020F0502020204030204" pitchFamily="34" charset="0"/>
            </a:endParaRPr>
          </a:p>
          <a:p>
            <a:pPr lvl="1"/>
            <a:endParaRPr lang="en-GB" sz="1200" dirty="0">
              <a:solidFill>
                <a:srgbClr val="6AA643"/>
              </a:solidFill>
              <a:latin typeface="+mj-lt"/>
              <a:ea typeface="Calibri" panose="020F0502020204030204" pitchFamily="34" charset="0"/>
              <a:cs typeface="Calibri" panose="020F0502020204030204" pitchFamily="34" charset="0"/>
            </a:endParaRPr>
          </a:p>
          <a:p>
            <a:pPr marL="457200" lvl="1" indent="0">
              <a:buNone/>
            </a:pPr>
            <a:endParaRPr lang="en-GB" sz="1200" dirty="0">
              <a:solidFill>
                <a:srgbClr val="6AA643"/>
              </a:solidFill>
              <a:latin typeface="+mj-lt"/>
              <a:ea typeface="Calibri" panose="020F0502020204030204" pitchFamily="34" charset="0"/>
              <a:cs typeface="Calibri" panose="020F0502020204030204" pitchFamily="34" charset="0"/>
            </a:endParaRPr>
          </a:p>
        </p:txBody>
      </p:sp>
      <p:pic>
        <p:nvPicPr>
          <p:cNvPr id="8" name="Image 11">
            <a:extLst>
              <a:ext uri="{FF2B5EF4-FFF2-40B4-BE49-F238E27FC236}">
                <a16:creationId xmlns:a16="http://schemas.microsoft.com/office/drawing/2014/main" id="{67508DFC-B58D-91E2-FA83-FC637FE0B0E8}"/>
              </a:ext>
            </a:extLst>
          </p:cNvPr>
          <p:cNvPicPr>
            <a:picLocks noChangeAspect="1"/>
          </p:cNvPicPr>
          <p:nvPr/>
        </p:nvPicPr>
        <p:blipFill>
          <a:blip r:embed="rId2"/>
          <a:stretch>
            <a:fillRect/>
          </a:stretch>
        </p:blipFill>
        <p:spPr>
          <a:xfrm>
            <a:off x="3715528" y="1663166"/>
            <a:ext cx="6331739" cy="3117466"/>
          </a:xfrm>
          <a:prstGeom prst="rect">
            <a:avLst/>
          </a:prstGeom>
        </p:spPr>
      </p:pic>
      <p:pic>
        <p:nvPicPr>
          <p:cNvPr id="9" name="Image 17">
            <a:extLst>
              <a:ext uri="{FF2B5EF4-FFF2-40B4-BE49-F238E27FC236}">
                <a16:creationId xmlns:a16="http://schemas.microsoft.com/office/drawing/2014/main" id="{8E31291C-6855-0C30-ABEC-BAA2C65DC4D5}"/>
              </a:ext>
            </a:extLst>
          </p:cNvPr>
          <p:cNvPicPr>
            <a:picLocks noChangeAspect="1"/>
          </p:cNvPicPr>
          <p:nvPr/>
        </p:nvPicPr>
        <p:blipFill>
          <a:blip r:embed="rId3"/>
          <a:stretch>
            <a:fillRect/>
          </a:stretch>
        </p:blipFill>
        <p:spPr>
          <a:xfrm>
            <a:off x="10208136" y="1460162"/>
            <a:ext cx="1929038" cy="3658521"/>
          </a:xfrm>
          <a:prstGeom prst="rect">
            <a:avLst/>
          </a:prstGeom>
        </p:spPr>
      </p:pic>
      <p:sp>
        <p:nvSpPr>
          <p:cNvPr id="10" name="ZoneTexte 18">
            <a:extLst>
              <a:ext uri="{FF2B5EF4-FFF2-40B4-BE49-F238E27FC236}">
                <a16:creationId xmlns:a16="http://schemas.microsoft.com/office/drawing/2014/main" id="{6E8BEAED-3C6C-8B6B-D59D-796020D553E8}"/>
              </a:ext>
            </a:extLst>
          </p:cNvPr>
          <p:cNvSpPr txBox="1"/>
          <p:nvPr/>
        </p:nvSpPr>
        <p:spPr>
          <a:xfrm>
            <a:off x="10047267" y="1056369"/>
            <a:ext cx="2179298" cy="36933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0" i="0" u="sng" strike="noStrike" kern="1200" cap="none" spc="0" normalizeH="0" baseline="0" noProof="0" dirty="0">
                <a:ln>
                  <a:noFill/>
                </a:ln>
                <a:solidFill>
                  <a:prstClr val="black"/>
                </a:solidFill>
                <a:effectLst/>
                <a:uLnTx/>
                <a:uFillTx/>
                <a:latin typeface="+mj-lt"/>
                <a:ea typeface="+mn-ea"/>
                <a:cs typeface="+mn-cs"/>
              </a:rPr>
              <a:t>4 </a:t>
            </a:r>
            <a:r>
              <a:rPr kumimoji="0" lang="fr-FR" b="0" i="0" u="sng" strike="noStrike" kern="1200" cap="none" spc="0" normalizeH="0" baseline="0" noProof="0" dirty="0" err="1">
                <a:ln>
                  <a:noFill/>
                </a:ln>
                <a:solidFill>
                  <a:prstClr val="black"/>
                </a:solidFill>
                <a:effectLst/>
                <a:uLnTx/>
                <a:uFillTx/>
                <a:latin typeface="+mj-lt"/>
                <a:ea typeface="+mn-ea"/>
                <a:cs typeface="+mn-cs"/>
              </a:rPr>
              <a:t>Reporting</a:t>
            </a:r>
            <a:r>
              <a:rPr kumimoji="0" lang="fr-FR" b="0" i="0" u="sng" strike="noStrike" kern="1200" cap="none" spc="0" normalizeH="0" baseline="0" noProof="0" dirty="0">
                <a:ln>
                  <a:noFill/>
                </a:ln>
                <a:solidFill>
                  <a:prstClr val="black"/>
                </a:solidFill>
                <a:effectLst/>
                <a:uLnTx/>
                <a:uFillTx/>
                <a:latin typeface="+mj-lt"/>
                <a:ea typeface="+mn-ea"/>
                <a:cs typeface="+mn-cs"/>
              </a:rPr>
              <a:t> areas :</a:t>
            </a:r>
            <a:endParaRPr kumimoji="0" lang="en-US" b="0" i="0" u="sng" strike="noStrike" kern="1200" cap="none" spc="0" normalizeH="0" baseline="0" noProof="0" dirty="0">
              <a:ln>
                <a:noFill/>
              </a:ln>
              <a:solidFill>
                <a:prstClr val="black"/>
              </a:solidFill>
              <a:effectLst/>
              <a:uLnTx/>
              <a:uFillTx/>
              <a:latin typeface="+mj-lt"/>
              <a:ea typeface="Calibri"/>
              <a:cs typeface="Calibri"/>
            </a:endParaRPr>
          </a:p>
        </p:txBody>
      </p:sp>
      <p:sp>
        <p:nvSpPr>
          <p:cNvPr id="11" name="TextBox 10">
            <a:extLst>
              <a:ext uri="{FF2B5EF4-FFF2-40B4-BE49-F238E27FC236}">
                <a16:creationId xmlns:a16="http://schemas.microsoft.com/office/drawing/2014/main" id="{A9677730-E8C1-68CB-2E78-C954FDE628C4}"/>
              </a:ext>
            </a:extLst>
          </p:cNvPr>
          <p:cNvSpPr txBox="1"/>
          <p:nvPr/>
        </p:nvSpPr>
        <p:spPr>
          <a:xfrm>
            <a:off x="633916" y="5295818"/>
            <a:ext cx="10227437" cy="923330"/>
          </a:xfrm>
          <a:prstGeom prst="rect">
            <a:avLst/>
          </a:prstGeom>
          <a:noFill/>
        </p:spPr>
        <p:txBody>
          <a:bodyPr wrap="square" rtlCol="0">
            <a:spAutoFit/>
          </a:bodyPr>
          <a:lstStyle/>
          <a:p>
            <a:r>
              <a:rPr lang="en-ES" b="1" dirty="0">
                <a:latin typeface="+mj-lt"/>
                <a:ea typeface="Calibri" panose="020F0502020204030204" pitchFamily="34" charset="0"/>
                <a:cs typeface="Calibri" panose="020F0502020204030204" pitchFamily="34" charset="0"/>
              </a:rPr>
              <a:t>Standarisation of reporting whilst creating a platform of sustainability data within the EU</a:t>
            </a:r>
          </a:p>
          <a:p>
            <a:r>
              <a:rPr lang="en-ES" dirty="0">
                <a:latin typeface="+mj-lt"/>
                <a:ea typeface="Calibri" panose="020F0502020204030204" pitchFamily="34" charset="0"/>
                <a:cs typeface="Calibri" panose="020F0502020204030204" pitchFamily="34" charset="0"/>
              </a:rPr>
              <a:t>   -&gt; SFDR PAIs for financial market participants</a:t>
            </a:r>
          </a:p>
          <a:p>
            <a:r>
              <a:rPr lang="en-ES" dirty="0">
                <a:latin typeface="+mj-lt"/>
                <a:ea typeface="Calibri" panose="020F0502020204030204" pitchFamily="34" charset="0"/>
                <a:cs typeface="Calibri" panose="020F0502020204030204" pitchFamily="34" charset="0"/>
              </a:rPr>
              <a:t>   -&gt; Art. 8 taxonomy</a:t>
            </a:r>
          </a:p>
        </p:txBody>
      </p:sp>
      <p:sp>
        <p:nvSpPr>
          <p:cNvPr id="15" name="TextBox 14">
            <a:extLst>
              <a:ext uri="{FF2B5EF4-FFF2-40B4-BE49-F238E27FC236}">
                <a16:creationId xmlns:a16="http://schemas.microsoft.com/office/drawing/2014/main" id="{D8999AF7-F92C-F069-C0C1-B6571F91FC5F}"/>
              </a:ext>
            </a:extLst>
          </p:cNvPr>
          <p:cNvSpPr txBox="1"/>
          <p:nvPr/>
        </p:nvSpPr>
        <p:spPr>
          <a:xfrm>
            <a:off x="1776156" y="3279335"/>
            <a:ext cx="368577" cy="769441"/>
          </a:xfrm>
          <a:prstGeom prst="rect">
            <a:avLst/>
          </a:prstGeom>
          <a:noFill/>
        </p:spPr>
        <p:txBody>
          <a:bodyPr wrap="square" rtlCol="0">
            <a:spAutoFit/>
          </a:bodyPr>
          <a:lstStyle/>
          <a:p>
            <a:r>
              <a:rPr lang="fr-BE" sz="4400" dirty="0">
                <a:solidFill>
                  <a:srgbClr val="70AD47"/>
                </a:solidFill>
                <a:latin typeface="+mj-lt"/>
              </a:rPr>
              <a:t>+</a:t>
            </a:r>
            <a:endParaRPr lang="en-BE" sz="4400" dirty="0">
              <a:solidFill>
                <a:srgbClr val="70AD47"/>
              </a:solidFill>
              <a:latin typeface="+mj-lt"/>
            </a:endParaRPr>
          </a:p>
        </p:txBody>
      </p:sp>
      <p:sp>
        <p:nvSpPr>
          <p:cNvPr id="16" name="TextBox 15">
            <a:extLst>
              <a:ext uri="{FF2B5EF4-FFF2-40B4-BE49-F238E27FC236}">
                <a16:creationId xmlns:a16="http://schemas.microsoft.com/office/drawing/2014/main" id="{52A57212-7EA7-3075-DB4F-197E3D8D6BBA}"/>
              </a:ext>
            </a:extLst>
          </p:cNvPr>
          <p:cNvSpPr txBox="1"/>
          <p:nvPr/>
        </p:nvSpPr>
        <p:spPr>
          <a:xfrm>
            <a:off x="165403" y="4152953"/>
            <a:ext cx="6339526" cy="646331"/>
          </a:xfrm>
          <a:prstGeom prst="rect">
            <a:avLst/>
          </a:prstGeom>
          <a:noFill/>
        </p:spPr>
        <p:txBody>
          <a:bodyPr wrap="square">
            <a:spAutoFit/>
          </a:bodyPr>
          <a:lstStyle/>
          <a:p>
            <a:pPr marL="742950" lvl="1" indent="-285750">
              <a:buFont typeface="Arial" panose="020B0604020202020204" pitchFamily="34" charset="0"/>
              <a:buChar char="•"/>
            </a:pPr>
            <a:r>
              <a:rPr lang="en-GB" sz="1800" dirty="0">
                <a:solidFill>
                  <a:schemeClr val="accent6"/>
                </a:solidFill>
                <a:latin typeface="+mj-lt"/>
                <a:ea typeface="Calibri" panose="020F0502020204030204" pitchFamily="34" charset="0"/>
                <a:cs typeface="Calibri" panose="020F0502020204030204" pitchFamily="34" charset="0"/>
              </a:rPr>
              <a:t>LSME standard (Listed SME)</a:t>
            </a:r>
          </a:p>
          <a:p>
            <a:pPr marL="742950" lvl="1" indent="-285750">
              <a:buFont typeface="Arial" panose="020B0604020202020204" pitchFamily="34" charset="0"/>
              <a:buChar char="•"/>
            </a:pPr>
            <a:r>
              <a:rPr lang="en-GB" sz="1800" dirty="0">
                <a:solidFill>
                  <a:schemeClr val="accent6"/>
                </a:solidFill>
                <a:latin typeface="+mj-lt"/>
                <a:ea typeface="Calibri" panose="020F0502020204030204" pitchFamily="34" charset="0"/>
                <a:cs typeface="Calibri" panose="020F0502020204030204" pitchFamily="34" charset="0"/>
              </a:rPr>
              <a:t>VSME (voluntary SME)</a:t>
            </a:r>
            <a:endParaRPr lang="fr-FR" sz="1800" dirty="0">
              <a:solidFill>
                <a:schemeClr val="accent6"/>
              </a:solidFill>
              <a:latin typeface="+mj-lt"/>
              <a:ea typeface="Calibri" panose="020F0502020204030204" pitchFamily="34" charset="0"/>
              <a:cs typeface="Calibri" panose="020F0502020204030204" pitchFamily="34" charset="0"/>
            </a:endParaRPr>
          </a:p>
        </p:txBody>
      </p:sp>
      <p:sp>
        <p:nvSpPr>
          <p:cNvPr id="17" name="Espace réservé du contenu 10">
            <a:extLst>
              <a:ext uri="{FF2B5EF4-FFF2-40B4-BE49-F238E27FC236}">
                <a16:creationId xmlns:a16="http://schemas.microsoft.com/office/drawing/2014/main" id="{0D75EAA1-D65B-407B-0955-D8E8827B36E2}"/>
              </a:ext>
            </a:extLst>
          </p:cNvPr>
          <p:cNvSpPr txBox="1">
            <a:spLocks/>
          </p:cNvSpPr>
          <p:nvPr/>
        </p:nvSpPr>
        <p:spPr>
          <a:xfrm>
            <a:off x="243698" y="3839988"/>
            <a:ext cx="6331739" cy="330425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mj-lt"/>
                <a:ea typeface="Calibri" panose="020F0502020204030204" pitchFamily="34" charset="0"/>
                <a:cs typeface="Calibri" panose="020F0502020204030204" pitchFamily="34" charset="0"/>
              </a:rPr>
              <a:t>Other ESRS Standards</a:t>
            </a:r>
          </a:p>
          <a:p>
            <a:pPr lvl="1"/>
            <a:endParaRPr lang="en-GB" sz="1200" dirty="0">
              <a:solidFill>
                <a:srgbClr val="6AA643"/>
              </a:solidFill>
              <a:latin typeface="+mj-lt"/>
              <a:ea typeface="Calibri" panose="020F0502020204030204" pitchFamily="34" charset="0"/>
              <a:cs typeface="Calibri" panose="020F0502020204030204" pitchFamily="34" charset="0"/>
            </a:endParaRPr>
          </a:p>
          <a:p>
            <a:pPr marL="457200" lvl="1" indent="0">
              <a:buNone/>
            </a:pPr>
            <a:endParaRPr lang="en-GB" sz="1200" dirty="0">
              <a:solidFill>
                <a:srgbClr val="6AA643"/>
              </a:solidFill>
              <a:latin typeface="+mj-lt"/>
              <a:ea typeface="Calibri" panose="020F0502020204030204" pitchFamily="34" charset="0"/>
              <a:cs typeface="Calibri" panose="020F0502020204030204" pitchFamily="34" charset="0"/>
            </a:endParaRPr>
          </a:p>
        </p:txBody>
      </p:sp>
      <p:sp>
        <p:nvSpPr>
          <p:cNvPr id="18" name="Title 1">
            <a:extLst>
              <a:ext uri="{FF2B5EF4-FFF2-40B4-BE49-F238E27FC236}">
                <a16:creationId xmlns:a16="http://schemas.microsoft.com/office/drawing/2014/main" id="{3C536C69-7F45-D0B9-6C37-63614048E3D1}"/>
              </a:ext>
            </a:extLst>
          </p:cNvPr>
          <p:cNvSpPr txBox="1">
            <a:spLocks/>
          </p:cNvSpPr>
          <p:nvPr/>
        </p:nvSpPr>
        <p:spPr>
          <a:xfrm>
            <a:off x="343988" y="278216"/>
            <a:ext cx="11504023" cy="592817"/>
          </a:xfrm>
          <a:prstGeom prst="rect">
            <a:avLst/>
          </a:prstGeom>
        </p:spPr>
        <p:txBody>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r>
              <a:rPr lang="en-US" dirty="0"/>
              <a:t>1. </a:t>
            </a:r>
            <a:r>
              <a:rPr lang="en-US" dirty="0">
                <a:cs typeface="Arial"/>
              </a:rPr>
              <a:t>CSRD &amp; first set of sector agnostic ESRS (3/4)</a:t>
            </a:r>
            <a:br>
              <a:rPr lang="en-US" dirty="0">
                <a:cs typeface="Arial"/>
              </a:rPr>
            </a:br>
            <a:br>
              <a:rPr lang="en-US" dirty="0"/>
            </a:br>
            <a:endParaRPr lang="de-DE" dirty="0"/>
          </a:p>
        </p:txBody>
      </p:sp>
    </p:spTree>
    <p:extLst>
      <p:ext uri="{BB962C8B-B14F-4D97-AF65-F5344CB8AC3E}">
        <p14:creationId xmlns:p14="http://schemas.microsoft.com/office/powerpoint/2010/main" val="1651264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E9DA7-6188-C0F5-72D0-520D6C332DCA}"/>
              </a:ext>
            </a:extLst>
          </p:cNvPr>
          <p:cNvSpPr>
            <a:spLocks noGrp="1"/>
          </p:cNvSpPr>
          <p:nvPr>
            <p:ph type="title"/>
          </p:nvPr>
        </p:nvSpPr>
        <p:spPr>
          <a:xfrm>
            <a:off x="575933" y="849893"/>
            <a:ext cx="11504023" cy="592817"/>
          </a:xfrm>
        </p:spPr>
        <p:txBody>
          <a:bodyPr/>
          <a:lstStyle/>
          <a:p>
            <a:r>
              <a:rPr lang="en-US" sz="2400" i="1" dirty="0"/>
              <a:t>The pivotal role of the materiality assessment</a:t>
            </a:r>
            <a:br>
              <a:rPr lang="en-US" sz="2400" i="1" dirty="0"/>
            </a:br>
            <a:endParaRPr lang="de-DE" sz="2400" i="1" dirty="0"/>
          </a:p>
        </p:txBody>
      </p:sp>
      <p:sp>
        <p:nvSpPr>
          <p:cNvPr id="5" name="Footer Placeholder 4">
            <a:extLst>
              <a:ext uri="{FF2B5EF4-FFF2-40B4-BE49-F238E27FC236}">
                <a16:creationId xmlns:a16="http://schemas.microsoft.com/office/drawing/2014/main" id="{EBCABDA9-379C-C626-A227-A2921718B259}"/>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graphicFrame>
        <p:nvGraphicFramePr>
          <p:cNvPr id="7" name="TextBox 3">
            <a:extLst>
              <a:ext uri="{FF2B5EF4-FFF2-40B4-BE49-F238E27FC236}">
                <a16:creationId xmlns:a16="http://schemas.microsoft.com/office/drawing/2014/main" id="{BE669873-539E-CDC8-B8D0-706E188D81D1}"/>
              </a:ext>
            </a:extLst>
          </p:cNvPr>
          <p:cNvGraphicFramePr/>
          <p:nvPr>
            <p:extLst>
              <p:ext uri="{D42A27DB-BD31-4B8C-83A1-F6EECF244321}">
                <p14:modId xmlns:p14="http://schemas.microsoft.com/office/powerpoint/2010/main" val="4037664330"/>
              </p:ext>
            </p:extLst>
          </p:nvPr>
        </p:nvGraphicFramePr>
        <p:xfrm>
          <a:off x="461633" y="671981"/>
          <a:ext cx="10515600" cy="4921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D1F6DC64-76BD-57EA-0FFE-E9DB4A755525}"/>
              </a:ext>
            </a:extLst>
          </p:cNvPr>
          <p:cNvSpPr txBox="1">
            <a:spLocks/>
          </p:cNvSpPr>
          <p:nvPr/>
        </p:nvSpPr>
        <p:spPr>
          <a:xfrm>
            <a:off x="575933" y="254384"/>
            <a:ext cx="11504023" cy="592817"/>
          </a:xfrm>
          <a:prstGeom prst="rect">
            <a:avLst/>
          </a:prstGeom>
        </p:spPr>
        <p:txBody>
          <a:bodyPr/>
          <a:lstStyle>
            <a:lvl1pPr algn="l" defTabSz="914400" rtl="0" eaLnBrk="1" latinLnBrk="0" hangingPunct="1">
              <a:lnSpc>
                <a:spcPct val="90000"/>
              </a:lnSpc>
              <a:spcBef>
                <a:spcPct val="0"/>
              </a:spcBef>
              <a:buNone/>
              <a:defRPr sz="2800" kern="1200" baseline="0">
                <a:solidFill>
                  <a:srgbClr val="010F7B"/>
                </a:solidFill>
                <a:latin typeface="+mj-lt"/>
                <a:ea typeface="+mj-ea"/>
                <a:cs typeface="+mj-cs"/>
              </a:defRPr>
            </a:lvl1pPr>
          </a:lstStyle>
          <a:p>
            <a:r>
              <a:rPr lang="en-US" dirty="0"/>
              <a:t>1. </a:t>
            </a:r>
            <a:r>
              <a:rPr lang="en-US" dirty="0">
                <a:cs typeface="Arial"/>
              </a:rPr>
              <a:t>CSRD &amp; first set of sector agnostic ESRS (4/4)</a:t>
            </a:r>
            <a:br>
              <a:rPr lang="en-US" dirty="0">
                <a:cs typeface="Arial"/>
              </a:rPr>
            </a:br>
            <a:br>
              <a:rPr lang="en-US" dirty="0"/>
            </a:br>
            <a:endParaRPr lang="de-DE" dirty="0"/>
          </a:p>
        </p:txBody>
      </p:sp>
    </p:spTree>
    <p:extLst>
      <p:ext uri="{BB962C8B-B14F-4D97-AF65-F5344CB8AC3E}">
        <p14:creationId xmlns:p14="http://schemas.microsoft.com/office/powerpoint/2010/main" val="447082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BCABDA9-379C-C626-A227-A2921718B259}"/>
              </a:ext>
            </a:extLst>
          </p:cNvPr>
          <p:cNvSpPr>
            <a:spLocks noGrp="1"/>
          </p:cNvSpPr>
          <p:nvPr>
            <p:ph type="ftr" sz="quarter" idx="3"/>
          </p:nvPr>
        </p:nvSpPr>
        <p:spPr/>
        <p:txBody>
          <a:bodyPr/>
          <a:lstStyle/>
          <a:p>
            <a:r>
              <a:rPr lang="en-US">
                <a:solidFill>
                  <a:schemeClr val="bg1"/>
                </a:solidFill>
              </a:rPr>
              <a:t>Sustainability reporting in the EU </a:t>
            </a:r>
            <a:endParaRPr lang="de-DE" dirty="0">
              <a:solidFill>
                <a:schemeClr val="bg1"/>
              </a:solidFill>
            </a:endParaRPr>
          </a:p>
        </p:txBody>
      </p:sp>
      <p:sp>
        <p:nvSpPr>
          <p:cNvPr id="7" name="Tijdelijke aanduiding voor inhoud 2">
            <a:extLst>
              <a:ext uri="{FF2B5EF4-FFF2-40B4-BE49-F238E27FC236}">
                <a16:creationId xmlns:a16="http://schemas.microsoft.com/office/drawing/2014/main" id="{B02CAF29-9734-6163-4AA7-595516890263}"/>
              </a:ext>
            </a:extLst>
          </p:cNvPr>
          <p:cNvSpPr txBox="1">
            <a:spLocks/>
          </p:cNvSpPr>
          <p:nvPr/>
        </p:nvSpPr>
        <p:spPr>
          <a:xfrm>
            <a:off x="357052" y="1163349"/>
            <a:ext cx="5241799" cy="5008254"/>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600" b="1" i="0" kern="1200">
                <a:solidFill>
                  <a:srgbClr val="7D6F6D"/>
                </a:solidFill>
                <a:latin typeface="Avenir Next Demi Bold" panose="020B05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0" i="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lgn="l">
              <a:lnSpc>
                <a:spcPct val="100000"/>
              </a:lnSpc>
              <a:spcBef>
                <a:spcPts val="0"/>
              </a:spcBef>
              <a:buFont typeface="Arial" panose="020B0604020202020204" pitchFamily="34" charset="0"/>
              <a:buChar char="•"/>
            </a:pPr>
            <a:r>
              <a:rPr lang="en-GB" sz="1800" b="0" dirty="0">
                <a:solidFill>
                  <a:schemeClr val="tx1"/>
                </a:solidFill>
                <a:latin typeface="+mj-lt"/>
              </a:rPr>
              <a:t>Exposure drafts for both LSME (for listed SMEs) and the voluntary reporting standard for unlisted SMEs (VSME) was issued on 22 January 2024 with deadline for comments on 21 May 2024</a:t>
            </a:r>
          </a:p>
          <a:p>
            <a:pPr marL="285750" indent="-285750" algn="l">
              <a:lnSpc>
                <a:spcPct val="100000"/>
              </a:lnSpc>
              <a:spcBef>
                <a:spcPts val="0"/>
              </a:spcBef>
              <a:buFont typeface="Arial" panose="020B0604020202020204" pitchFamily="34" charset="0"/>
              <a:buChar char="•"/>
            </a:pPr>
            <a:endParaRPr lang="en-GB" sz="1800" b="0" dirty="0">
              <a:solidFill>
                <a:schemeClr val="tx1"/>
              </a:solidFill>
              <a:latin typeface="+mj-lt"/>
            </a:endParaRPr>
          </a:p>
          <a:p>
            <a:pPr marL="285750" indent="-285750" algn="l">
              <a:lnSpc>
                <a:spcPct val="100000"/>
              </a:lnSpc>
              <a:spcBef>
                <a:spcPts val="0"/>
              </a:spcBef>
              <a:buFont typeface="Arial" panose="020B0604020202020204" pitchFamily="34" charset="0"/>
              <a:buChar char="•"/>
            </a:pPr>
            <a:r>
              <a:rPr lang="en-GB" sz="1800" b="0" dirty="0">
                <a:solidFill>
                  <a:schemeClr val="tx1"/>
                </a:solidFill>
                <a:latin typeface="+mj-lt"/>
                <a:ea typeface="Times New Roman" panose="02020603050405020304" pitchFamily="18" charset="0"/>
                <a:cs typeface="Calibri"/>
              </a:rPr>
              <a:t>Discussion with CFSS on 17 January 2024</a:t>
            </a:r>
          </a:p>
          <a:p>
            <a:pPr marL="285750" indent="-285750" algn="l">
              <a:lnSpc>
                <a:spcPct val="100000"/>
              </a:lnSpc>
              <a:spcBef>
                <a:spcPts val="0"/>
              </a:spcBef>
              <a:buFont typeface="Arial" panose="020B0604020202020204" pitchFamily="34" charset="0"/>
              <a:buChar char="•"/>
            </a:pPr>
            <a:endParaRPr lang="en-GB" sz="1800" b="0" dirty="0">
              <a:solidFill>
                <a:schemeClr val="tx1"/>
              </a:solidFill>
              <a:latin typeface="+mj-lt"/>
              <a:ea typeface="Times New Roman" panose="02020603050405020304" pitchFamily="18" charset="0"/>
              <a:cs typeface="Calibri"/>
            </a:endParaRPr>
          </a:p>
          <a:p>
            <a:pPr marL="285750" indent="-285750" algn="l">
              <a:lnSpc>
                <a:spcPct val="100000"/>
              </a:lnSpc>
              <a:spcBef>
                <a:spcPts val="0"/>
              </a:spcBef>
              <a:buFont typeface="Arial" panose="020B0604020202020204" pitchFamily="34" charset="0"/>
              <a:buChar char="•"/>
            </a:pPr>
            <a:r>
              <a:rPr lang="en-GB" sz="1800" b="0" dirty="0">
                <a:solidFill>
                  <a:schemeClr val="tx1"/>
                </a:solidFill>
                <a:latin typeface="+mj-lt"/>
                <a:ea typeface="Times New Roman" panose="02020603050405020304" pitchFamily="18" charset="0"/>
                <a:cs typeface="Calibri"/>
              </a:rPr>
              <a:t>Educational videos issued on 16 February 2024</a:t>
            </a:r>
          </a:p>
          <a:p>
            <a:pPr marL="285750" indent="-285750" algn="l">
              <a:lnSpc>
                <a:spcPct val="100000"/>
              </a:lnSpc>
              <a:spcBef>
                <a:spcPts val="0"/>
              </a:spcBef>
              <a:buFont typeface="Arial" panose="020B0604020202020204" pitchFamily="34" charset="0"/>
              <a:buChar char="•"/>
            </a:pPr>
            <a:endParaRPr lang="en-GB" sz="1800" b="0" dirty="0">
              <a:solidFill>
                <a:schemeClr val="tx1"/>
              </a:solidFill>
              <a:latin typeface="+mj-lt"/>
              <a:ea typeface="Times New Roman" panose="02020603050405020304" pitchFamily="18" charset="0"/>
              <a:cs typeface="Calibri"/>
            </a:endParaRPr>
          </a:p>
          <a:p>
            <a:pPr marL="285750" indent="-285750" algn="l">
              <a:lnSpc>
                <a:spcPct val="100000"/>
              </a:lnSpc>
              <a:spcBef>
                <a:spcPts val="0"/>
              </a:spcBef>
              <a:buFont typeface="Arial" panose="020B0604020202020204" pitchFamily="34" charset="0"/>
              <a:buChar char="•"/>
            </a:pPr>
            <a:r>
              <a:rPr lang="en-GB" sz="1800" b="0" dirty="0">
                <a:solidFill>
                  <a:schemeClr val="tx1"/>
                </a:solidFill>
                <a:latin typeface="+mj-lt"/>
                <a:ea typeface="Times New Roman" panose="02020603050405020304" pitchFamily="18" charset="0"/>
                <a:cs typeface="Calibri"/>
              </a:rPr>
              <a:t>Public outreach event: 20 February 2024</a:t>
            </a:r>
          </a:p>
          <a:p>
            <a:pPr marL="285750" indent="-285750" algn="l">
              <a:lnSpc>
                <a:spcPct val="100000"/>
              </a:lnSpc>
              <a:spcBef>
                <a:spcPts val="0"/>
              </a:spcBef>
              <a:buFont typeface="Arial" panose="020B0604020202020204" pitchFamily="34" charset="0"/>
              <a:buChar char="•"/>
            </a:pPr>
            <a:endParaRPr lang="en-GB" sz="1800" b="0" dirty="0">
              <a:solidFill>
                <a:schemeClr val="tx1"/>
              </a:solidFill>
              <a:latin typeface="+mj-lt"/>
              <a:ea typeface="Times New Roman" panose="02020603050405020304" pitchFamily="18" charset="0"/>
              <a:cs typeface="Calibri"/>
            </a:endParaRPr>
          </a:p>
          <a:p>
            <a:pPr marL="285750" indent="-285750" algn="l">
              <a:lnSpc>
                <a:spcPct val="100000"/>
              </a:lnSpc>
              <a:spcBef>
                <a:spcPts val="0"/>
              </a:spcBef>
              <a:buFont typeface="Arial" panose="020B0604020202020204" pitchFamily="34" charset="0"/>
              <a:buChar char="•"/>
            </a:pPr>
            <a:r>
              <a:rPr lang="en-GB" sz="1800" b="0" dirty="0">
                <a:solidFill>
                  <a:schemeClr val="tx1"/>
                </a:solidFill>
                <a:latin typeface="+mj-lt"/>
                <a:ea typeface="Times New Roman" panose="02020603050405020304" pitchFamily="18" charset="0"/>
                <a:cs typeface="Calibri"/>
              </a:rPr>
              <a:t>Work on field tests, outreach events and cost benefit analysis ongoing</a:t>
            </a:r>
          </a:p>
          <a:p>
            <a:pPr algn="l">
              <a:lnSpc>
                <a:spcPct val="100000"/>
              </a:lnSpc>
              <a:spcBef>
                <a:spcPts val="0"/>
              </a:spcBef>
            </a:pPr>
            <a:endParaRPr lang="en-GB" sz="1800" b="0" dirty="0">
              <a:solidFill>
                <a:schemeClr val="tx1"/>
              </a:solidFill>
              <a:latin typeface="+mj-lt"/>
              <a:ea typeface="Times New Roman" panose="02020603050405020304" pitchFamily="18" charset="0"/>
              <a:cs typeface="Calibri"/>
            </a:endParaRPr>
          </a:p>
          <a:p>
            <a:pPr marL="285750" indent="-285750" algn="l">
              <a:lnSpc>
                <a:spcPct val="100000"/>
              </a:lnSpc>
              <a:spcBef>
                <a:spcPts val="0"/>
              </a:spcBef>
              <a:buFont typeface="Arial" panose="020B0604020202020204" pitchFamily="34" charset="0"/>
              <a:buChar char="•"/>
            </a:pPr>
            <a:r>
              <a:rPr lang="en-GB" sz="1800" b="0" dirty="0">
                <a:solidFill>
                  <a:schemeClr val="tx1"/>
                </a:solidFill>
                <a:latin typeface="+mj-lt"/>
                <a:ea typeface="Times New Roman" panose="02020603050405020304" pitchFamily="18" charset="0"/>
                <a:cs typeface="Calibri"/>
              </a:rPr>
              <a:t>Both draft standards to be delivered as technical advice to the EC in December 2024</a:t>
            </a:r>
          </a:p>
        </p:txBody>
      </p:sp>
      <p:pic>
        <p:nvPicPr>
          <p:cNvPr id="8" name="Picture 2" descr="No alt text provided for this image">
            <a:extLst>
              <a:ext uri="{FF2B5EF4-FFF2-40B4-BE49-F238E27FC236}">
                <a16:creationId xmlns:a16="http://schemas.microsoft.com/office/drawing/2014/main" id="{E1F4D209-9F19-AD35-2994-C3EFC1152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458" y="2140784"/>
            <a:ext cx="6106770" cy="305338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9522B3EB-1CDE-1260-6381-7C0C16CDEE89}"/>
              </a:ext>
            </a:extLst>
          </p:cNvPr>
          <p:cNvSpPr txBox="1"/>
          <p:nvPr/>
        </p:nvSpPr>
        <p:spPr>
          <a:xfrm>
            <a:off x="357052" y="199063"/>
            <a:ext cx="8028412" cy="523220"/>
          </a:xfrm>
          <a:prstGeom prst="rect">
            <a:avLst/>
          </a:prstGeom>
          <a:noFill/>
        </p:spPr>
        <p:txBody>
          <a:bodyPr wrap="square">
            <a:spAutoFit/>
          </a:bodyPr>
          <a:lstStyle/>
          <a:p>
            <a:r>
              <a:rPr lang="en-US" sz="2800" dirty="0">
                <a:solidFill>
                  <a:srgbClr val="010F7B"/>
                </a:solidFill>
              </a:rPr>
              <a:t>2. ESRS for SMEs: Two Exposure Drafts (1/2)</a:t>
            </a:r>
          </a:p>
        </p:txBody>
      </p:sp>
    </p:spTree>
    <p:extLst>
      <p:ext uri="{BB962C8B-B14F-4D97-AF65-F5344CB8AC3E}">
        <p14:creationId xmlns:p14="http://schemas.microsoft.com/office/powerpoint/2010/main" val="9707228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dd0d6e6-3438-47c9-bc1c-6ade2236de2d">
      <Terms xmlns="http://schemas.microsoft.com/office/infopath/2007/PartnerControls"/>
    </lcf76f155ced4ddcb4097134ff3c332f>
    <TaxCatchAll xmlns="49ab20d4-754a-4342-a455-379be967f39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576F8E3368B2149BEAED2AE1D32B24E" ma:contentTypeVersion="15" ma:contentTypeDescription="Create a new document." ma:contentTypeScope="" ma:versionID="1329ea51a932ecee3b5b67c173e93017">
  <xsd:schema xmlns:xsd="http://www.w3.org/2001/XMLSchema" xmlns:xs="http://www.w3.org/2001/XMLSchema" xmlns:p="http://schemas.microsoft.com/office/2006/metadata/properties" xmlns:ns2="0dd0d6e6-3438-47c9-bc1c-6ade2236de2d" xmlns:ns3="49ab20d4-754a-4342-a455-379be967f39c" targetNamespace="http://schemas.microsoft.com/office/2006/metadata/properties" ma:root="true" ma:fieldsID="f46a908c256c54f3dc287e1d243299e1" ns2:_="" ns3:_="">
    <xsd:import namespace="0dd0d6e6-3438-47c9-bc1c-6ade2236de2d"/>
    <xsd:import namespace="49ab20d4-754a-4342-a455-379be967f3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d0d6e6-3438-47c9-bc1c-6ade2236de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8f9ad97-5733-404d-944d-2375424d7926"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ab20d4-754a-4342-a455-379be967f39c"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3b119d66-9332-4b42-ab1a-8c94ea3b16ef}" ma:internalName="TaxCatchAll" ma:showField="CatchAllData" ma:web="49ab20d4-754a-4342-a455-379be967f39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CC7403-82D6-45A5-B363-5C7F7F1BC804}">
  <ds:schemaRefs>
    <ds:schemaRef ds:uri="http://schemas.microsoft.com/office/2006/metadata/properties"/>
    <ds:schemaRef ds:uri="http://schemas.microsoft.com/office/infopath/2007/PartnerControls"/>
    <ds:schemaRef ds:uri="0dd0d6e6-3438-47c9-bc1c-6ade2236de2d"/>
    <ds:schemaRef ds:uri="49ab20d4-754a-4342-a455-379be967f39c"/>
  </ds:schemaRefs>
</ds:datastoreItem>
</file>

<file path=customXml/itemProps2.xml><?xml version="1.0" encoding="utf-8"?>
<ds:datastoreItem xmlns:ds="http://schemas.openxmlformats.org/officeDocument/2006/customXml" ds:itemID="{EC0E311A-4327-4C19-B294-97C05E3CB12E}">
  <ds:schemaRefs>
    <ds:schemaRef ds:uri="http://schemas.microsoft.com/sharepoint/v3/contenttype/forms"/>
  </ds:schemaRefs>
</ds:datastoreItem>
</file>

<file path=customXml/itemProps3.xml><?xml version="1.0" encoding="utf-8"?>
<ds:datastoreItem xmlns:ds="http://schemas.openxmlformats.org/officeDocument/2006/customXml" ds:itemID="{F5EF3940-7968-4E95-9DC4-E14459CB87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d0d6e6-3438-47c9-bc1c-6ade2236de2d"/>
    <ds:schemaRef ds:uri="49ab20d4-754a-4342-a455-379be967f3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69</TotalTime>
  <Words>1431</Words>
  <Application>Microsoft Office PowerPoint</Application>
  <PresentationFormat>Widescreen</PresentationFormat>
  <Paragraphs>181</Paragraphs>
  <Slides>16</Slides>
  <Notes>3</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16</vt:i4>
      </vt:variant>
    </vt:vector>
  </HeadingPairs>
  <TitlesOfParts>
    <vt:vector size="31" baseType="lpstr">
      <vt:lpstr>All Round Gothic Medium</vt:lpstr>
      <vt:lpstr>Aptos</vt:lpstr>
      <vt:lpstr>Aptos Display</vt:lpstr>
      <vt:lpstr>Arial</vt:lpstr>
      <vt:lpstr>Avenir book</vt:lpstr>
      <vt:lpstr>Avenir book</vt:lpstr>
      <vt:lpstr>Avenir Next Demi Bold</vt:lpstr>
      <vt:lpstr>Avenir Next Demi Bold</vt:lpstr>
      <vt:lpstr>Calibri</vt:lpstr>
      <vt:lpstr>Calibri </vt:lpstr>
      <vt:lpstr>Calibri Light</vt:lpstr>
      <vt:lpstr>Georgia</vt:lpstr>
      <vt:lpstr>Wingdings</vt:lpstr>
      <vt:lpstr>Office Theme</vt:lpstr>
      <vt:lpstr>Custom Design</vt:lpstr>
      <vt:lpstr>PowerPoint Presentation</vt:lpstr>
      <vt:lpstr>PowerPoint Presentation</vt:lpstr>
      <vt:lpstr>PowerPoint Presentation</vt:lpstr>
      <vt:lpstr>PowerPoint Presentation</vt:lpstr>
      <vt:lpstr>1. CSRD &amp; first set of sector agnostic ESRS (1/4)  </vt:lpstr>
      <vt:lpstr>The key features of the CSRD </vt:lpstr>
      <vt:lpstr>The first set of sector agnostic ESRS  </vt:lpstr>
      <vt:lpstr>The pivotal role of the materiality assessment </vt:lpstr>
      <vt:lpstr>PowerPoint Presentation</vt:lpstr>
      <vt:lpstr>PowerPoint Presentation</vt:lpstr>
      <vt:lpstr>3. Implementation support (1/3)</vt:lpstr>
      <vt:lpstr>IGs pipeline</vt:lpstr>
      <vt:lpstr>Q&amp;A platform</vt:lpstr>
      <vt:lpstr>4. EFRAG and the sector work  </vt:lpstr>
      <vt:lpstr>PowerPoint Presentation</vt:lpstr>
      <vt:lpstr>6. ESRS for non-EU groups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Caroline Martins</cp:lastModifiedBy>
  <cp:revision>62</cp:revision>
  <cp:lastPrinted>2021-11-05T15:50:42Z</cp:lastPrinted>
  <dcterms:created xsi:type="dcterms:W3CDTF">2021-07-14T16:18:37Z</dcterms:created>
  <dcterms:modified xsi:type="dcterms:W3CDTF">2024-04-03T12:59:04Z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d86bc70-2a05-490c-b199-8f0f8e614d89_Enabled">
    <vt:lpwstr>true</vt:lpwstr>
  </property>
  <property fmtid="{D5CDD505-2E9C-101B-9397-08002B2CF9AE}" pid="3" name="MSIP_Label_5d86bc70-2a05-490c-b199-8f0f8e614d89_SetDate">
    <vt:lpwstr>2023-07-03T22:45:33Z</vt:lpwstr>
  </property>
  <property fmtid="{D5CDD505-2E9C-101B-9397-08002B2CF9AE}" pid="4" name="MSIP_Label_5d86bc70-2a05-490c-b199-8f0f8e614d89_Method">
    <vt:lpwstr>Privileged</vt:lpwstr>
  </property>
  <property fmtid="{D5CDD505-2E9C-101B-9397-08002B2CF9AE}" pid="5" name="MSIP_Label_5d86bc70-2a05-490c-b199-8f0f8e614d89_Name">
    <vt:lpwstr>5d86bc70-2a05-490c-b199-8f0f8e614d89</vt:lpwstr>
  </property>
  <property fmtid="{D5CDD505-2E9C-101B-9397-08002B2CF9AE}" pid="6" name="MSIP_Label_5d86bc70-2a05-490c-b199-8f0f8e614d89_SiteId">
    <vt:lpwstr>5df31d35-3ba9-481e-a3c8-ff9be3ee783b</vt:lpwstr>
  </property>
  <property fmtid="{D5CDD505-2E9C-101B-9397-08002B2CF9AE}" pid="7" name="MSIP_Label_5d86bc70-2a05-490c-b199-8f0f8e614d89_ActionId">
    <vt:lpwstr>e5e55b69-d7bd-488b-8eb1-349aaea4d155</vt:lpwstr>
  </property>
  <property fmtid="{D5CDD505-2E9C-101B-9397-08002B2CF9AE}" pid="8" name="MSIP_Label_5d86bc70-2a05-490c-b199-8f0f8e614d89_ContentBits">
    <vt:lpwstr>0</vt:lpwstr>
  </property>
  <property fmtid="{D5CDD505-2E9C-101B-9397-08002B2CF9AE}" pid="9" name="ContentTypeId">
    <vt:lpwstr>0x010100C576F8E3368B2149BEAED2AE1D32B24E</vt:lpwstr>
  </property>
  <property fmtid="{D5CDD505-2E9C-101B-9397-08002B2CF9AE}" pid="10" name="MediaServiceImageTags">
    <vt:lpwstr/>
  </property>
</Properties>
</file>