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4" r:id="rId5"/>
  </p:sldMasterIdLst>
  <p:notesMasterIdLst>
    <p:notesMasterId r:id="rId15"/>
  </p:notesMasterIdLst>
  <p:handoutMasterIdLst>
    <p:handoutMasterId r:id="rId16"/>
  </p:handoutMasterIdLst>
  <p:sldIdLst>
    <p:sldId id="550" r:id="rId6"/>
    <p:sldId id="272" r:id="rId7"/>
    <p:sldId id="11666" r:id="rId8"/>
    <p:sldId id="11604" r:id="rId9"/>
    <p:sldId id="2147471969" r:id="rId10"/>
    <p:sldId id="3664" r:id="rId11"/>
    <p:sldId id="2147471966" r:id="rId12"/>
    <p:sldId id="1525" r:id="rId13"/>
    <p:sldId id="2147471964" r:id="rId1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94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ssen, Prof. Dr. Alexander" initials="BPDA" lastIdx="6" clrIdx="0">
    <p:extLst>
      <p:ext uri="{19B8F6BF-5375-455C-9EA6-DF929625EA0E}">
        <p15:presenceInfo xmlns:p15="http://schemas.microsoft.com/office/powerpoint/2012/main" userId="S-1-5-21-1402223153-2072715818-4169152641-68344" providerId="AD"/>
      </p:ext>
    </p:extLst>
  </p:cmAuthor>
  <p:cmAuthor id="2" name="Corinne Baudoin" initials="CB" lastIdx="4" clrIdx="1">
    <p:extLst>
      <p:ext uri="{19B8F6BF-5375-455C-9EA6-DF929625EA0E}">
        <p15:presenceInfo xmlns:p15="http://schemas.microsoft.com/office/powerpoint/2012/main" userId="1649d551ec0d9c8f" providerId="Windows Live"/>
      </p:ext>
    </p:extLst>
  </p:cmAuthor>
  <p:cmAuthor id="3" name="Katharina Wolters" initials="KW" lastIdx="1" clrIdx="2">
    <p:extLst>
      <p:ext uri="{19B8F6BF-5375-455C-9EA6-DF929625EA0E}">
        <p15:presenceInfo xmlns:p15="http://schemas.microsoft.com/office/powerpoint/2012/main" userId="S::katharina.wolters@studium.uni-hamburg.de::14b1decf-1b72-476c-bd48-15d3e5fbf5f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4194"/>
    <a:srgbClr val="010F7B"/>
    <a:srgbClr val="001688"/>
    <a:srgbClr val="0182C2"/>
    <a:srgbClr val="80B6E2"/>
    <a:srgbClr val="378933"/>
    <a:srgbClr val="00B050"/>
    <a:srgbClr val="9CE0BB"/>
    <a:srgbClr val="D0C8CD"/>
    <a:srgbClr val="3DCD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CE969C-58AD-0647-AE48-1F34C07815D0}" v="1" dt="2024-04-03T17:26:21.9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49" autoAdjust="0"/>
    <p:restoredTop sz="86463" autoAdjust="0"/>
  </p:normalViewPr>
  <p:slideViewPr>
    <p:cSldViewPr snapToGrid="0" showGuides="1">
      <p:cViewPr varScale="1">
        <p:scale>
          <a:sx n="105" d="100"/>
          <a:sy n="105" d="100"/>
        </p:scale>
        <p:origin x="864" y="192"/>
      </p:cViewPr>
      <p:guideLst>
        <p:guide orient="horz" pos="1094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2988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564E988-C751-4D75-B895-B8B02E41FB6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C76C0F-0F23-4BE5-82D4-D4FC329C23E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624AE9-4210-4FA6-A99F-AB973E0AE3CD}" type="datetimeFigureOut">
              <a:rPr lang="LID4096" smtClean="0"/>
              <a:t>4/3/24</a:t>
            </a:fld>
            <a:endParaRPr lang="LID4096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F7E4A1-124A-4569-8361-C158EFF085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4AFD66-B33D-4A5C-8E72-7C169D422A5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649F79-0757-4DC7-9DED-F17B8422296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9191129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D1018-03D1-4535-8361-D6105FD73282}" type="datetimeFigureOut">
              <a:rPr lang="de-DE" smtClean="0"/>
              <a:t>03.04.24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95E809-B12E-4D52-85C8-56740693A92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371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limatebonds.net/system/tdf/reports/h1_2020_highlights_final.pdf?file=1&amp;type=node&amp;id=54212&amp;force=0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limatebonds.net/system/tdf/reports/h1_2020_highlights_final.pdf?file=1&amp;type=node&amp;id=54212&amp;force=0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5E809-B12E-4D52-85C8-56740693A920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2885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 operate in a lower carbon economy, most sectors must undergo a major transformation</a:t>
            </a:r>
          </a:p>
          <a:p>
            <a:r>
              <a:rPr lang="en-GB" dirty="0"/>
              <a:t>The graph shows the major sectors alignment with the Paris Agreement aim for net zero by 2050</a:t>
            </a:r>
          </a:p>
          <a:p>
            <a:r>
              <a:rPr lang="en-GB" dirty="0"/>
              <a:t>The first column shows the transformation is well underway in the power generation sector (shown as electricity utilities)</a:t>
            </a:r>
          </a:p>
          <a:p>
            <a:r>
              <a:rPr lang="en-GB" dirty="0"/>
              <a:t>Can see that most sectors are not aligned with the goals of the Paris Agreement and will have a lot of work to do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A4FE6-9394-4DEB-803A-ECC072AEBDDB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6686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8" name="Shape 241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19" name="Shape 241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fr-FR" sz="1200" b="1" u="sng">
                <a:effectLst/>
                <a:latin typeface="+mn-lt"/>
                <a:ea typeface="+mn-ea"/>
                <a:cs typeface="+mn-cs"/>
                <a:sym typeface="Calibri"/>
              </a:rPr>
              <a:t>MAIN TALKING POINTS:</a:t>
            </a:r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a)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Overview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of the GSS+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market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development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.</a:t>
            </a:r>
          </a:p>
          <a:p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r>
              <a:rPr lang="fr-FR" sz="1200" b="1" u="sng">
                <a:effectLst/>
                <a:latin typeface="+mn-lt"/>
                <a:ea typeface="+mn-ea"/>
                <a:cs typeface="+mn-cs"/>
                <a:sym typeface="Calibri"/>
              </a:rPr>
              <a:t>SUGGESTED/GUIDING ELEMENTS:</a:t>
            </a:r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a)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Overview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of the GSS+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market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development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.</a:t>
            </a:r>
          </a:p>
          <a:p>
            <a:pPr lvl="1"/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- Read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through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key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elements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of the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graphic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.</a:t>
            </a:r>
          </a:p>
          <a:p>
            <a:pPr lvl="1"/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- Highlight the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evolution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and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growth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of the GSS+ bond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market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in the last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decade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.</a:t>
            </a:r>
          </a:p>
          <a:p>
            <a:pPr lvl="1"/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-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Recall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key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players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in the GSS+ bond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market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.</a:t>
            </a:r>
          </a:p>
          <a:p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r>
              <a:rPr lang="en-US" sz="1200" b="1" u="sng" noProof="0">
                <a:effectLst/>
                <a:latin typeface="+mn-lt"/>
                <a:ea typeface="+mn-ea"/>
                <a:cs typeface="+mn-cs"/>
                <a:sym typeface="Calibri"/>
              </a:rPr>
              <a:t>USEFUL TEXT, LINKS AND MATERIALS:</a:t>
            </a:r>
            <a:endParaRPr lang="en-US" sz="1200" noProof="0">
              <a:effectLst/>
              <a:latin typeface="+mn-lt"/>
              <a:ea typeface="+mn-ea"/>
              <a:cs typeface="+mn-cs"/>
              <a:sym typeface="Calibri"/>
            </a:endParaRPr>
          </a:p>
          <a:p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10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years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ago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there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really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wasn't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much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to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say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about the green bond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market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. </a:t>
            </a:r>
          </a:p>
          <a:p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The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rise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of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interest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and pressure came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particularly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from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Nordic pension and sovereign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wealth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funds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and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from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Europe,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who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were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assessing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the non-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financial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risks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against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their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portfolios. Hard-to-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abate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sectors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were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also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being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questioned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about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their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rather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limited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transition to more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sustainable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practices and business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models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.</a:t>
            </a:r>
          </a:p>
          <a:p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There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was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an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appetite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for instruments and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methodologies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permitting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the finance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sector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to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adopt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and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invest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in more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sustainable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practices  (e.g. IFC, Asian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Development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Bank, etc.) </a:t>
            </a:r>
          </a:p>
          <a:p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2007/2008 - The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European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Investment Bank (EIB)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issued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an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equity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index-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linked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bond in 2007,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which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became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the first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fixed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income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product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among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socially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responsible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investments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. This “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Climate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Awareness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Bond” structure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was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used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to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fund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renewable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energy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and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energy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efficiency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projects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.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Afterwards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, the World Bank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became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first in the world to issue a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labelled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“green bond” in 2008,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which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followed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conventional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“plain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vanilla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” bond structure,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contrary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to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EIB’s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equity-linked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Climate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Awareness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Bond.</a:t>
            </a:r>
          </a:p>
          <a:p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The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Climate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Bonds initiative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saw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the light in 2010 and put in place the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Climate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Bonds Framework to help guide the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market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and a) to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provide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assurance for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investors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about the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environmental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integrity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of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climate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bonds, 2) to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provide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governments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with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an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easy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-to-use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tool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to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preference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investments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for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climate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change solutions and 3) to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foster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growth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for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investor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demand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in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climate-related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investment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opportunities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.</a:t>
            </a:r>
          </a:p>
          <a:p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In 2013 the green bond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market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started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to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take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off,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had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the initial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issuance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benchmark of IFC in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early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2014 and by the end of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that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same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year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more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corporates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were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interested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in the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market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. </a:t>
            </a:r>
          </a:p>
          <a:p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In 2014 the Green Bond Principles of ICMA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were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launched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which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another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very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important part of the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market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infra-structure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to help and guide the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market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in the right direction. </a:t>
            </a:r>
          </a:p>
          <a:p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The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market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has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expanded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into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other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regions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out of the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European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Community and the US. For instance China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whose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interest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in the Green Bond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Market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began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in 2015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when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the Peoples Bank of China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inquire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about the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market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and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its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opportunities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. China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commenced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the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development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of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its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guidelines for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domestic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markets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. By 2016 China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went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from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0 to 40 Billions (USD) on green bond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issuance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. China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one of the top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issuers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of green bonds.</a:t>
            </a:r>
            <a:b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</a:br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China’s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internal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processes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contributed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to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raise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awareness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in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other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regions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and countries, for instance more and more countries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around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the world are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issuing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sovereign bonds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while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developing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national or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regional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market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infrastructure to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scale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up green bonds (Europe, ASEAN, etc. ).</a:t>
            </a:r>
            <a:b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</a:br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2018/2019/2020</a:t>
            </a:r>
          </a:p>
          <a:p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Other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parts of the world are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currently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developing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or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exploring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the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possibility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to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develop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their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own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infrastructure, for instance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Indonesia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, Malaysia and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Thailand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have been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discussing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about local taxonomies. Colombia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also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developing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 national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taxonomy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looking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to the EU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taxonomy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as guidance.</a:t>
            </a:r>
          </a:p>
          <a:p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2020 - $1Trillion Mark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Reached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in Global Cumulative Green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Issuance</a:t>
            </a:r>
            <a:b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</a:br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>
                <a:effectLst/>
                <a:latin typeface="+mn-lt"/>
                <a:ea typeface="+mn-ea"/>
                <a:cs typeface="+mn-cs"/>
                <a:sym typeface="Calibri"/>
              </a:rPr>
              <a:t>Climate Bonds Sustainable Debt Global State of the Market 2021: </a:t>
            </a:r>
            <a:r>
              <a:rPr lang="en-GB" b="0" u="none" cap="none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https://www.climatebonds.net/resources/reports/sustainable-debt-global-state-market-2021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>
                <a:effectLst/>
                <a:latin typeface="+mn-lt"/>
                <a:ea typeface="+mn-ea"/>
                <a:cs typeface="+mn-cs"/>
                <a:sym typeface="Calibri"/>
              </a:rPr>
              <a:t>Climate Bonds Sustainable Debt Market Summary Q1 2022: </a:t>
            </a:r>
            <a:r>
              <a:rPr lang="en-GB" b="0" u="none" cap="none">
                <a:solidFill>
                  <a:schemeClr val="tx1"/>
                </a:solidFill>
                <a:uFill>
                  <a:solidFill>
                    <a:srgbClr val="0000FF"/>
                  </a:solidFill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https://www.climatebonds.net/files/reports/cbi_susdebtsum_q12022_01f.pdf</a:t>
            </a:r>
          </a:p>
          <a:p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pPr>
              <a:defRPr b="1" u="sng" cap="all"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87453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8" name="Shape 241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19" name="Shape 241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fr-FR" sz="1200" b="1" u="sng">
                <a:effectLst/>
                <a:latin typeface="+mn-lt"/>
                <a:ea typeface="+mn-ea"/>
                <a:cs typeface="+mn-cs"/>
                <a:sym typeface="Calibri"/>
              </a:rPr>
              <a:t>MAIN TALKING POINTS:</a:t>
            </a:r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a)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Overview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of the GSS+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market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development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.</a:t>
            </a:r>
          </a:p>
          <a:p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r>
              <a:rPr lang="fr-FR" sz="1200" b="1" u="sng">
                <a:effectLst/>
                <a:latin typeface="+mn-lt"/>
                <a:ea typeface="+mn-ea"/>
                <a:cs typeface="+mn-cs"/>
                <a:sym typeface="Calibri"/>
              </a:rPr>
              <a:t>SUGGESTED/GUIDING ELEMENTS:</a:t>
            </a:r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a)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Overview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of the GSS+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market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development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.</a:t>
            </a:r>
          </a:p>
          <a:p>
            <a:pPr lvl="1"/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- Read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through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key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elements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of the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graphic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.</a:t>
            </a:r>
          </a:p>
          <a:p>
            <a:pPr lvl="1"/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- Highlight the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evolution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and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growth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of the GSS+ bond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market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in the last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decade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.</a:t>
            </a:r>
          </a:p>
          <a:p>
            <a:pPr lvl="1"/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-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Recall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key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players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in the GSS+ bond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market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.</a:t>
            </a:r>
          </a:p>
          <a:p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r>
              <a:rPr lang="en-US" sz="1200" b="1" u="sng" noProof="0">
                <a:effectLst/>
                <a:latin typeface="+mn-lt"/>
                <a:ea typeface="+mn-ea"/>
                <a:cs typeface="+mn-cs"/>
                <a:sym typeface="Calibri"/>
              </a:rPr>
              <a:t>USEFUL TEXT, LINKS AND MATERIALS:</a:t>
            </a:r>
            <a:endParaRPr lang="en-US" sz="1200" noProof="0">
              <a:effectLst/>
              <a:latin typeface="+mn-lt"/>
              <a:ea typeface="+mn-ea"/>
              <a:cs typeface="+mn-cs"/>
              <a:sym typeface="Calibri"/>
            </a:endParaRPr>
          </a:p>
          <a:p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10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years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ago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there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really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wasn't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much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to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say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about the green bond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market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. </a:t>
            </a:r>
          </a:p>
          <a:p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The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rise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of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interest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and pressure came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particularly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from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Nordic pension and sovereign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wealth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funds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and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from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Europe,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who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were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assessing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the non-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financial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risks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against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their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portfolios. Hard-to-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abate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sectors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were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also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being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questioned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about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their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rather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limited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transition to more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sustainable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practices and business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models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.</a:t>
            </a:r>
          </a:p>
          <a:p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There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was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an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appetite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for instruments and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methodologies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permitting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the finance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sector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to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adopt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and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invest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in more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sustainable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practices  (e.g. IFC, Asian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Development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Bank, etc.) </a:t>
            </a:r>
          </a:p>
          <a:p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2007/2008 - The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European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Investment Bank (EIB)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issued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an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equity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index-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linked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bond in 2007,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which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became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the first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fixed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income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product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among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socially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responsible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investments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. This “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Climate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Awareness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Bond” structure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was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used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to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fund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renewable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energy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and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energy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efficiency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projects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.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Afterwards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, the World Bank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became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first in the world to issue a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labelled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“green bond” in 2008,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which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followed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conventional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“plain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vanilla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” bond structure,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contrary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to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EIB’s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equity-linked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Climate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Awareness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Bond.</a:t>
            </a:r>
          </a:p>
          <a:p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The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Climate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Bonds initiative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saw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the light in 2010 and put in place the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Climate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Bonds Framework to help guide the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market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and a) to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provide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assurance for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investors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about the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environmental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integrity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of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climate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bonds, 2) to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provide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governments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with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an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easy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-to-use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tool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to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preference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investments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for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climate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change solutions and 3) to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foster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growth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for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investor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demand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in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climate-related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investment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opportunities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.</a:t>
            </a:r>
          </a:p>
          <a:p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In 2013 the green bond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market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started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to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take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off,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had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the initial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issuance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benchmark of IFC in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early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2014 and by the end of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that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same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year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more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corporates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were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interested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in the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market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. </a:t>
            </a:r>
          </a:p>
          <a:p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In 2014 the Green Bond Principles of ICMA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were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launched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which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another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very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important part of the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market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infra-structure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to help and guide the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market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in the right direction. </a:t>
            </a:r>
          </a:p>
          <a:p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The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market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has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expanded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into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other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regions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out of the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European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Community and the US. For instance China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whose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interest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in the Green Bond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Market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began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in 2015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when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the Peoples Bank of China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inquire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about the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market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and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its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opportunities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. China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commenced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the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development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of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its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guidelines for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domestic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markets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. By 2016 China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went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from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0 to 40 Billions (USD) on green bond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issuance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. China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one of the top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issuers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of green bonds.</a:t>
            </a:r>
            <a:b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</a:br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China’s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internal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processes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contributed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to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raise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awareness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in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other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regions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and countries, for instance more and more countries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around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the world are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issuing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sovereign bonds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while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developing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national or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regional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market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infrastructure to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scale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up green bonds (Europe, ASEAN, etc. ).</a:t>
            </a:r>
            <a:b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</a:br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2018/2019/2020</a:t>
            </a:r>
          </a:p>
          <a:p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Other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parts of the world are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currently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developing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or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exploring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the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possibility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to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develop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their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own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infrastructure, for instance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Indonesia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, Malaysia and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Thailand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have been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discussing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about local taxonomies. Colombia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is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also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developing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 national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taxonomy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looking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to the EU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taxonomy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as guidance.</a:t>
            </a:r>
          </a:p>
          <a:p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2020 - $1Trillion Mark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Reached</a:t>
            </a:r>
            <a: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  <a:t> in Global Cumulative Green </a:t>
            </a:r>
            <a:r>
              <a:rPr lang="fr-FR" sz="1200" err="1">
                <a:effectLst/>
                <a:latin typeface="+mn-lt"/>
                <a:ea typeface="+mn-ea"/>
                <a:cs typeface="+mn-cs"/>
                <a:sym typeface="Calibri"/>
              </a:rPr>
              <a:t>Issuance</a:t>
            </a:r>
            <a:br>
              <a:rPr lang="fr-FR" sz="1200">
                <a:effectLst/>
                <a:latin typeface="+mn-lt"/>
                <a:ea typeface="+mn-ea"/>
                <a:cs typeface="+mn-cs"/>
                <a:sym typeface="Calibri"/>
              </a:rPr>
            </a:br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>
                <a:effectLst/>
                <a:latin typeface="+mn-lt"/>
                <a:ea typeface="+mn-ea"/>
                <a:cs typeface="+mn-cs"/>
                <a:sym typeface="Calibri"/>
              </a:rPr>
              <a:t>Climate Bonds Sustainable Debt Global State of the Market 2021: </a:t>
            </a:r>
            <a:r>
              <a:rPr lang="en-GB" b="0" u="none" cap="none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https://www.climatebonds.net/resources/reports/sustainable-debt-global-state-market-2021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>
                <a:effectLst/>
                <a:latin typeface="+mn-lt"/>
                <a:ea typeface="+mn-ea"/>
                <a:cs typeface="+mn-cs"/>
                <a:sym typeface="Calibri"/>
              </a:rPr>
              <a:t>Climate Bonds Sustainable Debt Market Summary Q1 2022: </a:t>
            </a:r>
            <a:r>
              <a:rPr lang="en-GB" b="0" u="none" cap="none">
                <a:solidFill>
                  <a:schemeClr val="tx1"/>
                </a:solidFill>
                <a:uFill>
                  <a:solidFill>
                    <a:srgbClr val="0000FF"/>
                  </a:solidFill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https://www.climatebonds.net/files/reports/cbi_susdebtsum_q12022_01f.pdf</a:t>
            </a:r>
          </a:p>
          <a:p>
            <a:endParaRPr lang="fr-FR" sz="1200">
              <a:effectLst/>
              <a:latin typeface="+mn-lt"/>
              <a:ea typeface="+mn-ea"/>
              <a:cs typeface="+mn-cs"/>
              <a:sym typeface="Calibri"/>
            </a:endParaRPr>
          </a:p>
          <a:p>
            <a:pPr>
              <a:defRPr b="1" u="sng" cap="all"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77191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98% respondents said green bond attracted new investors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602FBA-8D3C-A04D-8C7F-9B0D74DD74E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486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93206-5078-490D-9D34-D473C3D02068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4214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 19">
            <a:extLst>
              <a:ext uri="{FF2B5EF4-FFF2-40B4-BE49-F238E27FC236}">
                <a16:creationId xmlns:a16="http://schemas.microsoft.com/office/drawing/2014/main" id="{7B934F25-2F61-42EA-B99D-CA07334703EE}"/>
              </a:ext>
            </a:extLst>
          </p:cNvPr>
          <p:cNvSpPr/>
          <p:nvPr userDrawn="1"/>
        </p:nvSpPr>
        <p:spPr>
          <a:xfrm rot="16200000">
            <a:off x="10905310" y="5570012"/>
            <a:ext cx="2172369" cy="401842"/>
          </a:xfrm>
          <a:prstGeom prst="rect">
            <a:avLst/>
          </a:prstGeom>
          <a:solidFill>
            <a:srgbClr val="FFDD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5">
            <a:extLst>
              <a:ext uri="{FF2B5EF4-FFF2-40B4-BE49-F238E27FC236}">
                <a16:creationId xmlns:a16="http://schemas.microsoft.com/office/drawing/2014/main" id="{45254D9E-FC92-43C5-9137-54230CE40235}"/>
              </a:ext>
            </a:extLst>
          </p:cNvPr>
          <p:cNvSpPr/>
          <p:nvPr userDrawn="1"/>
        </p:nvSpPr>
        <p:spPr>
          <a:xfrm rot="5400000">
            <a:off x="9662413" y="4329485"/>
            <a:ext cx="282896" cy="4774137"/>
          </a:xfrm>
          <a:prstGeom prst="rect">
            <a:avLst/>
          </a:prstGeom>
          <a:solidFill>
            <a:srgbClr val="00168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3784A04-0BBC-44B2-9970-95018035239C}"/>
              </a:ext>
            </a:extLst>
          </p:cNvPr>
          <p:cNvSpPr/>
          <p:nvPr userDrawn="1"/>
        </p:nvSpPr>
        <p:spPr>
          <a:xfrm rot="5400000">
            <a:off x="8077846" y="2455589"/>
            <a:ext cx="501842" cy="7738256"/>
          </a:xfrm>
          <a:prstGeom prst="rect">
            <a:avLst/>
          </a:prstGeom>
          <a:solidFill>
            <a:srgbClr val="0182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5DFC9359-4189-443E-86BF-6D1405970C23}"/>
              </a:ext>
            </a:extLst>
          </p:cNvPr>
          <p:cNvSpPr>
            <a:spLocks noChangeAspect="1"/>
          </p:cNvSpPr>
          <p:nvPr userDrawn="1"/>
        </p:nvSpPr>
        <p:spPr>
          <a:xfrm>
            <a:off x="11785093" y="4115818"/>
            <a:ext cx="406334" cy="568930"/>
          </a:xfrm>
          <a:prstGeom prst="rect">
            <a:avLst/>
          </a:prstGeom>
          <a:solidFill>
            <a:srgbClr val="80B6E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ángulo 20">
            <a:extLst>
              <a:ext uri="{FF2B5EF4-FFF2-40B4-BE49-F238E27FC236}">
                <a16:creationId xmlns:a16="http://schemas.microsoft.com/office/drawing/2014/main" id="{C2815120-7BCE-4204-9617-476AB2516E32}"/>
              </a:ext>
            </a:extLst>
          </p:cNvPr>
          <p:cNvSpPr>
            <a:spLocks noChangeAspect="1"/>
          </p:cNvSpPr>
          <p:nvPr userDrawn="1"/>
        </p:nvSpPr>
        <p:spPr>
          <a:xfrm>
            <a:off x="11791238" y="0"/>
            <a:ext cx="401842" cy="409390"/>
          </a:xfrm>
          <a:prstGeom prst="rect">
            <a:avLst/>
          </a:prstGeom>
          <a:solidFill>
            <a:srgbClr val="0182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ángulo 24">
            <a:extLst>
              <a:ext uri="{FF2B5EF4-FFF2-40B4-BE49-F238E27FC236}">
                <a16:creationId xmlns:a16="http://schemas.microsoft.com/office/drawing/2014/main" id="{0F6AE8DC-0102-4077-8B04-C4B276A5EC27}"/>
              </a:ext>
            </a:extLst>
          </p:cNvPr>
          <p:cNvSpPr/>
          <p:nvPr userDrawn="1"/>
        </p:nvSpPr>
        <p:spPr>
          <a:xfrm>
            <a:off x="11791237" y="401444"/>
            <a:ext cx="399600" cy="3714373"/>
          </a:xfrm>
          <a:prstGeom prst="rect">
            <a:avLst/>
          </a:prstGeom>
          <a:solidFill>
            <a:srgbClr val="3DCD2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0675" y="4244913"/>
            <a:ext cx="10006205" cy="122087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 b="1">
                <a:solidFill>
                  <a:srgbClr val="010F7B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de-DE" dirty="0"/>
          </a:p>
        </p:txBody>
      </p:sp>
      <p:sp>
        <p:nvSpPr>
          <p:cNvPr id="20" name="Rectángulo 23">
            <a:extLst>
              <a:ext uri="{FF2B5EF4-FFF2-40B4-BE49-F238E27FC236}">
                <a16:creationId xmlns:a16="http://schemas.microsoft.com/office/drawing/2014/main" id="{25FF139A-8CE7-4BC0-9F94-291F3C0AFA31}"/>
              </a:ext>
            </a:extLst>
          </p:cNvPr>
          <p:cNvSpPr>
            <a:spLocks noChangeAspect="1"/>
          </p:cNvSpPr>
          <p:nvPr userDrawn="1"/>
        </p:nvSpPr>
        <p:spPr>
          <a:xfrm>
            <a:off x="-13743" y="-2835"/>
            <a:ext cx="399600" cy="399600"/>
          </a:xfrm>
          <a:prstGeom prst="rect">
            <a:avLst/>
          </a:prstGeom>
          <a:solidFill>
            <a:srgbClr val="00168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ángulo 21">
            <a:extLst>
              <a:ext uri="{FF2B5EF4-FFF2-40B4-BE49-F238E27FC236}">
                <a16:creationId xmlns:a16="http://schemas.microsoft.com/office/drawing/2014/main" id="{71A6A600-69A8-44FB-A49E-BF2F310A97D7}"/>
              </a:ext>
            </a:extLst>
          </p:cNvPr>
          <p:cNvSpPr>
            <a:spLocks noChangeAspect="1"/>
          </p:cNvSpPr>
          <p:nvPr userDrawn="1"/>
        </p:nvSpPr>
        <p:spPr>
          <a:xfrm>
            <a:off x="383220" y="-14788"/>
            <a:ext cx="400780" cy="399600"/>
          </a:xfrm>
          <a:prstGeom prst="rect">
            <a:avLst/>
          </a:prstGeom>
          <a:solidFill>
            <a:srgbClr val="FFDD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ángulo 30">
            <a:extLst>
              <a:ext uri="{FF2B5EF4-FFF2-40B4-BE49-F238E27FC236}">
                <a16:creationId xmlns:a16="http://schemas.microsoft.com/office/drawing/2014/main" id="{AB0CDEE9-B8FA-4DB3-8A49-34C3D3FAA163}"/>
              </a:ext>
            </a:extLst>
          </p:cNvPr>
          <p:cNvSpPr>
            <a:spLocks noChangeAspect="1"/>
          </p:cNvSpPr>
          <p:nvPr userDrawn="1"/>
        </p:nvSpPr>
        <p:spPr>
          <a:xfrm>
            <a:off x="-9940" y="392544"/>
            <a:ext cx="399082" cy="412526"/>
          </a:xfrm>
          <a:prstGeom prst="rect">
            <a:avLst/>
          </a:prstGeom>
          <a:solidFill>
            <a:srgbClr val="80B6E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E61A2667-760E-4BF6-9EAE-E4A57740095B}"/>
              </a:ext>
            </a:extLst>
          </p:cNvPr>
          <p:cNvSpPr txBox="1">
            <a:spLocks/>
          </p:cNvSpPr>
          <p:nvPr userDrawn="1"/>
        </p:nvSpPr>
        <p:spPr>
          <a:xfrm>
            <a:off x="11532092" y="6242723"/>
            <a:ext cx="452761" cy="2763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3EC4BB-7236-47B5-B1CD-43302BE66065}" type="slidenum">
              <a:rPr lang="de-DE" sz="14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pPr/>
              <a:t>‹#›</a:t>
            </a:fld>
            <a:endParaRPr lang="de-DE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712E1B5-34D1-4264-8D68-32871AC0582C}"/>
              </a:ext>
            </a:extLst>
          </p:cNvPr>
          <p:cNvSpPr txBox="1"/>
          <p:nvPr userDrawn="1"/>
        </p:nvSpPr>
        <p:spPr>
          <a:xfrm>
            <a:off x="11184442" y="6215881"/>
            <a:ext cx="5336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</a:rPr>
              <a:t>Page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5004824-51EA-475F-80F5-532F7B8BB4D7}"/>
              </a:ext>
            </a:extLst>
          </p:cNvPr>
          <p:cNvSpPr txBox="1"/>
          <p:nvPr userDrawn="1"/>
        </p:nvSpPr>
        <p:spPr>
          <a:xfrm>
            <a:off x="10982325" y="6608139"/>
            <a:ext cx="12001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EFFAS 2023</a:t>
            </a:r>
          </a:p>
        </p:txBody>
      </p:sp>
      <p:sp>
        <p:nvSpPr>
          <p:cNvPr id="32" name="Fußzeilenplatzhalter 1">
            <a:extLst>
              <a:ext uri="{FF2B5EF4-FFF2-40B4-BE49-F238E27FC236}">
                <a16:creationId xmlns:a16="http://schemas.microsoft.com/office/drawing/2014/main" id="{92A9BA51-227B-4912-89A7-A0BE0C0564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59640" y="6188709"/>
            <a:ext cx="606538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r>
              <a:rPr lang="en-US">
                <a:solidFill>
                  <a:schemeClr val="bg1"/>
                </a:solidFill>
              </a:rPr>
              <a:t>Presentation Title</a:t>
            </a:r>
            <a:endParaRPr lang="de-DE" dirty="0">
              <a:solidFill>
                <a:schemeClr val="bg1"/>
              </a:solidFill>
            </a:endParaRPr>
          </a:p>
        </p:txBody>
      </p:sp>
      <p:cxnSp>
        <p:nvCxnSpPr>
          <p:cNvPr id="4" name="Gerader Verbinder 13">
            <a:extLst>
              <a:ext uri="{FF2B5EF4-FFF2-40B4-BE49-F238E27FC236}">
                <a16:creationId xmlns:a16="http://schemas.microsoft.com/office/drawing/2014/main" id="{6785333A-3ADA-D90C-F536-76C6BA54DF16}"/>
              </a:ext>
            </a:extLst>
          </p:cNvPr>
          <p:cNvCxnSpPr/>
          <p:nvPr userDrawn="1"/>
        </p:nvCxnSpPr>
        <p:spPr>
          <a:xfrm>
            <a:off x="628091" y="5475316"/>
            <a:ext cx="1096878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r Verbinder 13">
            <a:extLst>
              <a:ext uri="{FF2B5EF4-FFF2-40B4-BE49-F238E27FC236}">
                <a16:creationId xmlns:a16="http://schemas.microsoft.com/office/drawing/2014/main" id="{C3F35498-8B93-E159-E664-A579B3808C7E}"/>
              </a:ext>
            </a:extLst>
          </p:cNvPr>
          <p:cNvCxnSpPr/>
          <p:nvPr userDrawn="1"/>
        </p:nvCxnSpPr>
        <p:spPr>
          <a:xfrm>
            <a:off x="661236" y="4244913"/>
            <a:ext cx="1096878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BF2DC551-C141-F0D8-63FB-1C3DACEDC1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16" y="6072654"/>
            <a:ext cx="3902899" cy="62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D943B-62D0-17FF-70FD-A1A30625E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C58642-53E2-A937-AA5C-66D7A8662D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F9D131-99EA-5456-635B-0B76AF352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728D9-35E6-4EA2-967E-40AB120BCAFE}" type="datetimeFigureOut">
              <a:rPr lang="de-DE" smtClean="0"/>
              <a:t>03.04.24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0953A9-825F-1602-BB5E-B392EBF6C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ADBB8C-0FFC-742A-D463-7A4DF1D4A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8E3CB-A5C7-46C0-99AB-06DD5A40A81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4665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65F0F-1E69-6D06-F0F2-E1C4CBF45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376F9-9836-3867-1DA3-C8AF48AFA9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935BC2-E6D1-AEED-8BA5-127F238C05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182CF1-5A3E-251D-EE9D-A2A0BBE78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728D9-35E6-4EA2-967E-40AB120BCAFE}" type="datetimeFigureOut">
              <a:rPr lang="de-DE" smtClean="0"/>
              <a:t>03.04.24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C8AD65-8E0A-0752-EADF-0AB309B2F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C8D2CB-5F4C-C5D7-2AF9-87E889CF9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8E3CB-A5C7-46C0-99AB-06DD5A40A81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33967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C01EE-3E9F-FC8C-833A-ECFBCE846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4818F2-B974-5AA9-B0D2-22A52EC119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CDF5B9-D9D7-FA0F-DEFC-749CE3526E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D5DA64-6FA6-5569-22D9-36D4382C65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24A1F6-E84F-0351-E889-AE3B13116C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DE0AAF-CF2F-3FEE-D28F-9484A280F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728D9-35E6-4EA2-967E-40AB120BCAFE}" type="datetimeFigureOut">
              <a:rPr lang="de-DE" smtClean="0"/>
              <a:t>03.04.24</a:t>
            </a:fld>
            <a:endParaRPr lang="de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414743-2AD7-ADAA-F3B6-3A3C8B5D9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69F55A-3197-2028-B0A3-AB0072C4C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8E3CB-A5C7-46C0-99AB-06DD5A40A81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2148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79033-5D84-D162-1A1B-EC5A6FC4D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B7B34B-A62D-953F-3A62-1B10A9628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728D9-35E6-4EA2-967E-40AB120BCAFE}" type="datetimeFigureOut">
              <a:rPr lang="de-DE" smtClean="0"/>
              <a:t>03.04.24</a:t>
            </a:fld>
            <a:endParaRPr lang="de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E83AAB-2D6B-8D36-81D9-955DC1B2E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766667-F077-CC26-DAE8-10C1D670A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8E3CB-A5C7-46C0-99AB-06DD5A40A81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83116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D1AEF5-FAC5-9F8A-095E-52DEBE6DB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728D9-35E6-4EA2-967E-40AB120BCAFE}" type="datetimeFigureOut">
              <a:rPr lang="de-DE" smtClean="0"/>
              <a:t>03.04.24</a:t>
            </a:fld>
            <a:endParaRPr lang="de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ADF3F7-E156-28DF-3FBF-D400FB393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2E2FD9-6E68-048E-C6AF-2E4992DCC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8E3CB-A5C7-46C0-99AB-06DD5A40A81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8587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F9FCD-7AA2-62AB-020D-77522D8A6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3B2EB-22D5-468E-A0B0-5294623FF9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3C951E-0516-A4D8-56A5-08DA309AA2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A6AA8B-9FB1-CF8B-2479-AA3E7AF97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728D9-35E6-4EA2-967E-40AB120BCAFE}" type="datetimeFigureOut">
              <a:rPr lang="de-DE" smtClean="0"/>
              <a:t>03.04.24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0EAAC7-1981-4FCC-F11A-FB91E29BD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160447-0DF3-C707-3670-19587D7AA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8E3CB-A5C7-46C0-99AB-06DD5A40A81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94932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4BDA7-38BA-092E-3A3B-7F4EE516C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F60EE0-CC25-E139-37E3-F4A9B4F903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E59E3E-F350-D40B-4536-99139FED19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FF31BB-6C70-B232-1773-5B33F1C7C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728D9-35E6-4EA2-967E-40AB120BCAFE}" type="datetimeFigureOut">
              <a:rPr lang="de-DE" smtClean="0"/>
              <a:t>03.04.24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960743-C2F0-71A3-7199-79378E5E5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39B825-0F74-57FC-1C60-75D50DE54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8E3CB-A5C7-46C0-99AB-06DD5A40A81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75135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F3DF0-3652-0B2B-C1B1-BB7CE8F02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10BC87-2062-F538-82C7-FB8CA431F2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1FAF48-1BBF-9043-5D4C-C320F80F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728D9-35E6-4EA2-967E-40AB120BCAFE}" type="datetimeFigureOut">
              <a:rPr lang="de-DE" smtClean="0"/>
              <a:t>03.04.24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BC16F4-E271-36EF-FE0E-6EF528DAA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197EE-1B0C-B62B-E2D1-C4DC88000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8E3CB-A5C7-46C0-99AB-06DD5A40A81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27814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D840E4-224B-175D-5825-B9EAC4208E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F199D0-EB7E-46C7-DDEB-8CBB35D8CC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3F4A56-E318-7250-CF95-E20F8AB4B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728D9-35E6-4EA2-967E-40AB120BCAFE}" type="datetimeFigureOut">
              <a:rPr lang="de-DE" smtClean="0"/>
              <a:t>03.04.24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96A21E-72AD-97A3-17C2-FD27DCE74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9275E-E274-4755-5D23-137B68C7E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8E3CB-A5C7-46C0-99AB-06DD5A40A81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7595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 13">
            <a:extLst>
              <a:ext uri="{FF2B5EF4-FFF2-40B4-BE49-F238E27FC236}">
                <a16:creationId xmlns:a16="http://schemas.microsoft.com/office/drawing/2014/main" id="{93A204C8-0C19-4CF6-898D-DE36C18C193F}"/>
              </a:ext>
            </a:extLst>
          </p:cNvPr>
          <p:cNvSpPr/>
          <p:nvPr userDrawn="1"/>
        </p:nvSpPr>
        <p:spPr>
          <a:xfrm>
            <a:off x="0" y="6460067"/>
            <a:ext cx="11789965" cy="397933"/>
          </a:xfrm>
          <a:prstGeom prst="rect">
            <a:avLst/>
          </a:prstGeom>
          <a:solidFill>
            <a:srgbClr val="0182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ángulo 28">
            <a:extLst>
              <a:ext uri="{FF2B5EF4-FFF2-40B4-BE49-F238E27FC236}">
                <a16:creationId xmlns:a16="http://schemas.microsoft.com/office/drawing/2014/main" id="{5804983E-22F6-4668-8AF7-5F3EE342CFF0}"/>
              </a:ext>
            </a:extLst>
          </p:cNvPr>
          <p:cNvSpPr>
            <a:spLocks noChangeAspect="1"/>
          </p:cNvSpPr>
          <p:nvPr userDrawn="1"/>
        </p:nvSpPr>
        <p:spPr>
          <a:xfrm>
            <a:off x="11790929" y="4684652"/>
            <a:ext cx="401071" cy="2173348"/>
          </a:xfrm>
          <a:prstGeom prst="rect">
            <a:avLst/>
          </a:prstGeom>
          <a:solidFill>
            <a:srgbClr val="80B6E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ángulo 20">
            <a:extLst>
              <a:ext uri="{FF2B5EF4-FFF2-40B4-BE49-F238E27FC236}">
                <a16:creationId xmlns:a16="http://schemas.microsoft.com/office/drawing/2014/main" id="{A89587C9-3D7C-4758-BC91-C01DB2BA54AC}"/>
              </a:ext>
            </a:extLst>
          </p:cNvPr>
          <p:cNvSpPr>
            <a:spLocks noChangeAspect="1"/>
          </p:cNvSpPr>
          <p:nvPr userDrawn="1"/>
        </p:nvSpPr>
        <p:spPr>
          <a:xfrm>
            <a:off x="11789965" y="0"/>
            <a:ext cx="402035" cy="4684653"/>
          </a:xfrm>
          <a:prstGeom prst="rect">
            <a:avLst/>
          </a:prstGeom>
          <a:solidFill>
            <a:srgbClr val="0182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F687C3C-A7EB-4A80-97A1-9A260FF08F4A}"/>
              </a:ext>
            </a:extLst>
          </p:cNvPr>
          <p:cNvSpPr txBox="1"/>
          <p:nvPr userDrawn="1"/>
        </p:nvSpPr>
        <p:spPr>
          <a:xfrm>
            <a:off x="10108508" y="6460067"/>
            <a:ext cx="1447799" cy="278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9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en-GB" sz="9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ww.effa</a:t>
            </a:r>
            <a:r>
              <a:rPr lang="en-GB" sz="900" b="1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s.com</a:t>
            </a:r>
          </a:p>
        </p:txBody>
      </p:sp>
      <p:pic>
        <p:nvPicPr>
          <p:cNvPr id="3" name="Picture 2" descr="Square&#10;&#10;Description automatically generated">
            <a:extLst>
              <a:ext uri="{FF2B5EF4-FFF2-40B4-BE49-F238E27FC236}">
                <a16:creationId xmlns:a16="http://schemas.microsoft.com/office/drawing/2014/main" id="{25C89B59-6553-4911-B127-55B4F16979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35"/>
          <a:stretch/>
        </p:blipFill>
        <p:spPr>
          <a:xfrm>
            <a:off x="0" y="0"/>
            <a:ext cx="2972629" cy="1685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348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7B52539-5A23-4AF6-9819-E61EE4291566}"/>
              </a:ext>
            </a:extLst>
          </p:cNvPr>
          <p:cNvSpPr/>
          <p:nvPr userDrawn="1"/>
        </p:nvSpPr>
        <p:spPr>
          <a:xfrm rot="5400000">
            <a:off x="8008377" y="2378536"/>
            <a:ext cx="501842" cy="7891295"/>
          </a:xfrm>
          <a:prstGeom prst="rect">
            <a:avLst/>
          </a:prstGeom>
          <a:solidFill>
            <a:srgbClr val="0182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5">
            <a:extLst>
              <a:ext uri="{FF2B5EF4-FFF2-40B4-BE49-F238E27FC236}">
                <a16:creationId xmlns:a16="http://schemas.microsoft.com/office/drawing/2014/main" id="{29820417-9CB4-4A98-9BC2-E2A8ACA36CBB}"/>
              </a:ext>
            </a:extLst>
          </p:cNvPr>
          <p:cNvSpPr/>
          <p:nvPr userDrawn="1"/>
        </p:nvSpPr>
        <p:spPr>
          <a:xfrm rot="5400000">
            <a:off x="9676260" y="4329485"/>
            <a:ext cx="282896" cy="4774137"/>
          </a:xfrm>
          <a:prstGeom prst="rect">
            <a:avLst/>
          </a:prstGeom>
          <a:solidFill>
            <a:srgbClr val="00168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itle 35"/>
          <p:cNvSpPr>
            <a:spLocks noGrp="1"/>
          </p:cNvSpPr>
          <p:nvPr>
            <p:ph type="title" hasCustomPrompt="1"/>
          </p:nvPr>
        </p:nvSpPr>
        <p:spPr>
          <a:xfrm>
            <a:off x="357052" y="365126"/>
            <a:ext cx="11504023" cy="592817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010F7B"/>
                </a:solidFill>
              </a:defRPr>
            </a:lvl1pPr>
          </a:lstStyle>
          <a:p>
            <a:r>
              <a:rPr lang="en-US" dirty="0"/>
              <a:t>Header 1</a:t>
            </a:r>
            <a:endParaRPr lang="de-DE" dirty="0"/>
          </a:p>
        </p:txBody>
      </p:sp>
      <p:sp>
        <p:nvSpPr>
          <p:cNvPr id="38" name="Text Placeholder 37"/>
          <p:cNvSpPr>
            <a:spLocks noGrp="1"/>
          </p:cNvSpPr>
          <p:nvPr>
            <p:ph type="body" sz="quarter" idx="12" hasCustomPrompt="1"/>
          </p:nvPr>
        </p:nvSpPr>
        <p:spPr>
          <a:xfrm>
            <a:off x="357052" y="983292"/>
            <a:ext cx="11538857" cy="418782"/>
          </a:xfrm>
          <a:prstGeom prst="rect">
            <a:avLst/>
          </a:prstGeom>
        </p:spPr>
        <p:txBody>
          <a:bodyPr/>
          <a:lstStyle>
            <a:lvl1pPr>
              <a:defRPr b="0" baseline="0">
                <a:solidFill>
                  <a:srgbClr val="010F7B"/>
                </a:solidFill>
              </a:defRPr>
            </a:lvl1pPr>
          </a:lstStyle>
          <a:p>
            <a:pPr lvl="0"/>
            <a:r>
              <a:rPr lang="de-DE" dirty="0"/>
              <a:t>Header 2</a:t>
            </a:r>
          </a:p>
        </p:txBody>
      </p:sp>
      <p:sp>
        <p:nvSpPr>
          <p:cNvPr id="40" name="Text Placeholder 39"/>
          <p:cNvSpPr>
            <a:spLocks noGrp="1"/>
          </p:cNvSpPr>
          <p:nvPr>
            <p:ph type="body" sz="quarter" idx="13"/>
          </p:nvPr>
        </p:nvSpPr>
        <p:spPr>
          <a:xfrm>
            <a:off x="357052" y="1773088"/>
            <a:ext cx="11539584" cy="42191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e-DE" dirty="0"/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5C5E5256-5F9A-400F-97DE-BFBCB779B19E}"/>
              </a:ext>
            </a:extLst>
          </p:cNvPr>
          <p:cNvSpPr txBox="1">
            <a:spLocks/>
          </p:cNvSpPr>
          <p:nvPr userDrawn="1"/>
        </p:nvSpPr>
        <p:spPr>
          <a:xfrm>
            <a:off x="11532092" y="6242723"/>
            <a:ext cx="452761" cy="2763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3EC4BB-7236-47B5-B1CD-43302BE66065}" type="slidenum">
              <a:rPr lang="de-DE" sz="14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pPr/>
              <a:t>‹#›</a:t>
            </a:fld>
            <a:endParaRPr lang="de-DE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42C9FE4-A9E3-460A-9D8F-2B0A156E4D4A}"/>
              </a:ext>
            </a:extLst>
          </p:cNvPr>
          <p:cNvSpPr txBox="1"/>
          <p:nvPr userDrawn="1"/>
        </p:nvSpPr>
        <p:spPr>
          <a:xfrm>
            <a:off x="11184442" y="6215881"/>
            <a:ext cx="5287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</a:rPr>
              <a:t>Page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F6D5F93-A0F6-459F-81D1-782CF28B811D}"/>
              </a:ext>
            </a:extLst>
          </p:cNvPr>
          <p:cNvSpPr txBox="1"/>
          <p:nvPr userDrawn="1"/>
        </p:nvSpPr>
        <p:spPr>
          <a:xfrm>
            <a:off x="10982325" y="6608139"/>
            <a:ext cx="12001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EFFAS 2024</a:t>
            </a:r>
          </a:p>
        </p:txBody>
      </p:sp>
      <p:sp>
        <p:nvSpPr>
          <p:cNvPr id="14" name="Fußzeilenplatzhalter 1">
            <a:extLst>
              <a:ext uri="{FF2B5EF4-FFF2-40B4-BE49-F238E27FC236}">
                <a16:creationId xmlns:a16="http://schemas.microsoft.com/office/drawing/2014/main" id="{5ADC931C-B2EE-48B2-A257-62C7D54BFB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59640" y="6188709"/>
            <a:ext cx="606538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r>
              <a:rPr lang="en-US">
                <a:solidFill>
                  <a:schemeClr val="bg1"/>
                </a:solidFill>
              </a:rPr>
              <a:t>Presentation Title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42CB7776-1B0F-D224-17A5-F52E65A669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16" y="6072654"/>
            <a:ext cx="3902899" cy="62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462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35"/>
          <p:cNvSpPr>
            <a:spLocks noGrp="1"/>
          </p:cNvSpPr>
          <p:nvPr>
            <p:ph type="title" hasCustomPrompt="1"/>
          </p:nvPr>
        </p:nvSpPr>
        <p:spPr>
          <a:xfrm>
            <a:off x="357052" y="365126"/>
            <a:ext cx="11504023" cy="592817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010F7B"/>
                </a:solidFill>
              </a:defRPr>
            </a:lvl1pPr>
          </a:lstStyle>
          <a:p>
            <a:r>
              <a:rPr lang="en-US" dirty="0"/>
              <a:t>Header 1</a:t>
            </a:r>
            <a:endParaRPr lang="de-DE" dirty="0"/>
          </a:p>
        </p:txBody>
      </p:sp>
      <p:sp>
        <p:nvSpPr>
          <p:cNvPr id="28" name="Text Placeholder 37"/>
          <p:cNvSpPr>
            <a:spLocks noGrp="1"/>
          </p:cNvSpPr>
          <p:nvPr>
            <p:ph type="body" sz="quarter" idx="12" hasCustomPrompt="1"/>
          </p:nvPr>
        </p:nvSpPr>
        <p:spPr>
          <a:xfrm>
            <a:off x="357052" y="983292"/>
            <a:ext cx="11504023" cy="418782"/>
          </a:xfrm>
          <a:prstGeom prst="rect">
            <a:avLst/>
          </a:prstGeom>
        </p:spPr>
        <p:txBody>
          <a:bodyPr/>
          <a:lstStyle>
            <a:lvl1pPr>
              <a:defRPr b="0" baseline="0">
                <a:solidFill>
                  <a:srgbClr val="010F7B"/>
                </a:solidFill>
              </a:defRPr>
            </a:lvl1pPr>
          </a:lstStyle>
          <a:p>
            <a:pPr lvl="0"/>
            <a:r>
              <a:rPr lang="de-DE" dirty="0"/>
              <a:t>Header 2</a:t>
            </a:r>
          </a:p>
        </p:txBody>
      </p:sp>
      <p:sp>
        <p:nvSpPr>
          <p:cNvPr id="29" name="Text Placeholder 39"/>
          <p:cNvSpPr>
            <a:spLocks noGrp="1"/>
          </p:cNvSpPr>
          <p:nvPr>
            <p:ph type="body" sz="quarter" idx="13"/>
          </p:nvPr>
        </p:nvSpPr>
        <p:spPr>
          <a:xfrm>
            <a:off x="357052" y="1773088"/>
            <a:ext cx="5564777" cy="42191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e-DE" dirty="0"/>
          </a:p>
        </p:txBody>
      </p:sp>
      <p:sp>
        <p:nvSpPr>
          <p:cNvPr id="30" name="Text Placeholder 39"/>
          <p:cNvSpPr>
            <a:spLocks noGrp="1"/>
          </p:cNvSpPr>
          <p:nvPr>
            <p:ph type="body" sz="quarter" idx="14"/>
          </p:nvPr>
        </p:nvSpPr>
        <p:spPr>
          <a:xfrm>
            <a:off x="6296298" y="1773088"/>
            <a:ext cx="5564777" cy="42191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e-DE" dirty="0"/>
          </a:p>
        </p:txBody>
      </p:sp>
      <p:sp>
        <p:nvSpPr>
          <p:cNvPr id="7" name="Fußzeilenplatzhalter 1">
            <a:extLst>
              <a:ext uri="{FF2B5EF4-FFF2-40B4-BE49-F238E27FC236}">
                <a16:creationId xmlns:a16="http://schemas.microsoft.com/office/drawing/2014/main" id="{3AD3E892-6530-46B0-AD9A-1251E19FF3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59640" y="6188709"/>
            <a:ext cx="606538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r>
              <a:rPr lang="en-US">
                <a:solidFill>
                  <a:schemeClr val="bg1"/>
                </a:solidFill>
              </a:rPr>
              <a:t>Presentation Title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639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/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C49F64-3AA6-2747-A3FB-77820666D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13131-9873-694B-AA0E-746CD844F051}" type="datetime1">
              <a:rPr lang="en-GB" smtClean="0"/>
              <a:t>03/04/2024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C43262-9AEC-FE4C-A494-4374521BD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27D3B-752D-8048-BC44-2FA69C45F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Climate Bonds Initiative   </a:t>
            </a:r>
            <a:fld id="{8AE8D42A-CEB0-E14B-9BEA-5E5FAF8FA33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81B84ED-BB79-184D-A8A2-B1E8A2AE6E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55688" y="800100"/>
            <a:ext cx="10080625" cy="533876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828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 Column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03194-E412-5441-BC80-8DA10F373F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00100"/>
            <a:ext cx="10080625" cy="1368425"/>
          </a:xfrm>
        </p:spPr>
        <p:txBody>
          <a:bodyPr>
            <a:normAutofit/>
          </a:bodyPr>
          <a:lstStyle>
            <a:lvl1pPr>
              <a:lnSpc>
                <a:spcPts val="3800"/>
              </a:lnSpc>
              <a:defRPr sz="3200" b="1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GB"/>
              <a:t>Click to add slide title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2DD429-73D7-B44D-B39A-B06C3689C4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1867125"/>
            <a:ext cx="4857433" cy="396761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83F438-CEAE-9243-ADED-D7787B569A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8880" y="1867125"/>
            <a:ext cx="4857433" cy="396761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0F6FED-81AC-CB4C-B59E-E5F3FBC2C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AFDA1-9771-314F-A845-55DBB0AA9D7C}" type="datetime1">
              <a:rPr lang="en-GB" smtClean="0"/>
              <a:t>03/04/2024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5BF323-D3D2-5D4E-8594-B9BC85532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5F427C-E7A8-964B-9174-2B5163B0B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Climate Bonds Initiative   </a:t>
            </a:r>
            <a:fld id="{8AE8D42A-CEB0-E14B-9BEA-5E5FAF8FA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604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AEC8B-B66B-3A4E-B49D-A055B7090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16" y="506185"/>
            <a:ext cx="11016572" cy="1371827"/>
          </a:xfrm>
        </p:spPr>
        <p:txBody>
          <a:bodyPr anchor="t">
            <a:normAutofit/>
          </a:bodyPr>
          <a:lstStyle>
            <a:lvl1pPr>
              <a:lnSpc>
                <a:spcPts val="3800"/>
              </a:lnSpc>
              <a:defRPr sz="32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Click to add slide title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B666A-EE16-DE43-B207-E767F0D27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314" y="1878010"/>
            <a:ext cx="11016572" cy="4305076"/>
          </a:xfrm>
        </p:spPr>
        <p:txBody>
          <a:bodyPr lIns="90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B155A1-EF03-B54F-9725-55F93A676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A2D86-0F34-3343-B54C-BE63E2B21FD9}" type="datetime1">
              <a:rPr lang="en-GB" smtClean="0"/>
              <a:t>03/04/2024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AD2F0-74CA-FC49-82BE-A585DEFCF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B5FA31-4960-5843-8DEB-58D8B424C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Climate Bonds Initiative   </a:t>
            </a:r>
            <a:fld id="{8AE8D42A-CEB0-E14B-9BEA-5E5FAF8FA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936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5B8E1-EB37-E044-0921-2D7312ED89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D3081F-B668-CB39-E7A5-F92C10022E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814F8A-EE6F-C106-750C-E0974D3F2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728D9-35E6-4EA2-967E-40AB120BCAFE}" type="datetimeFigureOut">
              <a:rPr lang="de-DE" smtClean="0"/>
              <a:t>03.04.24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7999C9-801B-11AE-5469-5BD7882D5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2DECC9-F76A-EC74-6630-541C56345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8E3CB-A5C7-46C0-99AB-06DD5A40A81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6923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B0339-5ED1-A173-EEEB-C6B5BD31D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9D4EF-C0B8-C11C-3487-57DDDBC39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9BC76E-BEC6-B848-588A-DD4F56A85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728D9-35E6-4EA2-967E-40AB120BCAFE}" type="datetimeFigureOut">
              <a:rPr lang="de-DE" smtClean="0"/>
              <a:t>03.04.24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8EDFE-2C4F-ABB9-4BA9-97627A1EC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063CE1-6D9E-8409-E5AE-D4C0898CB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8E3CB-A5C7-46C0-99AB-06DD5A40A81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3453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6A19B37-5092-4E58-A57B-5F3D291E4972}"/>
              </a:ext>
            </a:extLst>
          </p:cNvPr>
          <p:cNvSpPr/>
          <p:nvPr userDrawn="1"/>
        </p:nvSpPr>
        <p:spPr>
          <a:xfrm rot="5400000">
            <a:off x="7995401" y="2378536"/>
            <a:ext cx="501842" cy="7891295"/>
          </a:xfrm>
          <a:prstGeom prst="rect">
            <a:avLst/>
          </a:prstGeom>
          <a:solidFill>
            <a:srgbClr val="0182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57F22864-FB95-4147-B159-46C8C245904E}"/>
              </a:ext>
            </a:extLst>
          </p:cNvPr>
          <p:cNvSpPr/>
          <p:nvPr userDrawn="1"/>
        </p:nvSpPr>
        <p:spPr>
          <a:xfrm rot="5400000">
            <a:off x="9667340" y="4329485"/>
            <a:ext cx="282896" cy="4774137"/>
          </a:xfrm>
          <a:prstGeom prst="rect">
            <a:avLst/>
          </a:prstGeom>
          <a:solidFill>
            <a:srgbClr val="00168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06BBF8D-B16C-428F-8953-FFCFBC609756}"/>
              </a:ext>
            </a:extLst>
          </p:cNvPr>
          <p:cNvSpPr txBox="1"/>
          <p:nvPr userDrawn="1"/>
        </p:nvSpPr>
        <p:spPr>
          <a:xfrm>
            <a:off x="10982325" y="6608139"/>
            <a:ext cx="12001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EFFAS 2023</a:t>
            </a:r>
          </a:p>
        </p:txBody>
      </p:sp>
      <p:sp>
        <p:nvSpPr>
          <p:cNvPr id="9" name="Fußzeilenplatzhalter 1">
            <a:extLst>
              <a:ext uri="{FF2B5EF4-FFF2-40B4-BE49-F238E27FC236}">
                <a16:creationId xmlns:a16="http://schemas.microsoft.com/office/drawing/2014/main" id="{CE19EEDF-8F7A-4728-9694-279F71F78E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59640" y="6188709"/>
            <a:ext cx="606538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r>
              <a:rPr lang="en-US">
                <a:solidFill>
                  <a:schemeClr val="bg1"/>
                </a:solidFill>
              </a:rPr>
              <a:t>Presentation Title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D8FBA0-5063-49FD-90C3-E130D14296F4}"/>
              </a:ext>
            </a:extLst>
          </p:cNvPr>
          <p:cNvSpPr txBox="1"/>
          <p:nvPr userDrawn="1"/>
        </p:nvSpPr>
        <p:spPr>
          <a:xfrm>
            <a:off x="11184442" y="6215881"/>
            <a:ext cx="5336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</a:rPr>
              <a:t>Page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3F5FA614-2547-4C05-8A03-82BB73494C54}"/>
              </a:ext>
            </a:extLst>
          </p:cNvPr>
          <p:cNvSpPr txBox="1">
            <a:spLocks/>
          </p:cNvSpPr>
          <p:nvPr userDrawn="1"/>
        </p:nvSpPr>
        <p:spPr>
          <a:xfrm>
            <a:off x="11532092" y="6242723"/>
            <a:ext cx="452761" cy="2763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3EC4BB-7236-47B5-B1CD-43302BE66065}" type="slidenum">
              <a:rPr lang="de-DE" sz="14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pPr/>
              <a:t>‹#›</a:t>
            </a:fld>
            <a:endParaRPr lang="de-DE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9542621-AD90-39C5-DD6E-6A7D82BD772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390775" y="3757612"/>
            <a:ext cx="4838700" cy="771525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BA4DC86B-5AF9-EBA5-D3DF-5D8646EBD7C3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16" y="6072654"/>
            <a:ext cx="3902899" cy="62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049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49" r:id="rId2"/>
    <p:sldLayoutId id="2147483650" r:id="rId3"/>
    <p:sldLayoutId id="2147483673" r:id="rId4"/>
    <p:sldLayoutId id="2147483686" r:id="rId5"/>
    <p:sldLayoutId id="2147483687" r:id="rId6"/>
    <p:sldLayoutId id="2147483688" r:id="rId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273D10-D801-D00B-7490-E8DC565A8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E1BCD-A265-748D-17FF-CCC55F0AC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E8337E-12EF-5080-7794-B29F90EFCD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C728D9-35E6-4EA2-967E-40AB120BCAFE}" type="datetimeFigureOut">
              <a:rPr lang="de-DE" smtClean="0"/>
              <a:t>03.04.24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44B942-6A0D-217D-871C-7F9B548D08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D22C75-E486-1EB9-44AC-197F13274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68E3CB-A5C7-46C0-99AB-06DD5A40A81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5330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imatebonds.net/publications.html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BC4CB0D-7EB3-CD4D-494A-C705216E16A8}"/>
              </a:ext>
            </a:extLst>
          </p:cNvPr>
          <p:cNvSpPr/>
          <p:nvPr/>
        </p:nvSpPr>
        <p:spPr>
          <a:xfrm>
            <a:off x="1405627" y="1727543"/>
            <a:ext cx="8985455" cy="31319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D28732D-5E05-34AF-0505-5DB2AF3191EC}"/>
              </a:ext>
            </a:extLst>
          </p:cNvPr>
          <p:cNvSpPr txBox="1"/>
          <p:nvPr/>
        </p:nvSpPr>
        <p:spPr>
          <a:xfrm>
            <a:off x="1625394" y="2464065"/>
            <a:ext cx="88140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Innovation across asset classes: </a:t>
            </a:r>
            <a:br>
              <a:rPr lang="en-GB" sz="36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6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Fixed income</a:t>
            </a:r>
            <a:endParaRPr lang="en-US" sz="36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9EFAE5F8-5498-DDEF-695E-5B19A2B53C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263"/>
          <a:stretch/>
        </p:blipFill>
        <p:spPr>
          <a:xfrm>
            <a:off x="9124950" y="199849"/>
            <a:ext cx="2066232" cy="59207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F6030130-B470-ECBD-AB85-9DD7CDBE6121}"/>
              </a:ext>
            </a:extLst>
          </p:cNvPr>
          <p:cNvSpPr txBox="1"/>
          <p:nvPr/>
        </p:nvSpPr>
        <p:spPr>
          <a:xfrm>
            <a:off x="9611647" y="591870"/>
            <a:ext cx="1790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i="1" dirty="0" err="1">
                <a:solidFill>
                  <a:srgbClr val="164194"/>
                </a:solidFill>
                <a:latin typeface="Georgia" panose="02040502050405020303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Congress</a:t>
            </a:r>
            <a:endParaRPr lang="de-DE" sz="2000" b="1" i="1" dirty="0">
              <a:solidFill>
                <a:srgbClr val="164194"/>
              </a:solidFill>
              <a:latin typeface="Georgia" panose="020405020504050203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AACB827-94FE-859A-80F7-1711E8DF53F3}"/>
              </a:ext>
            </a:extLst>
          </p:cNvPr>
          <p:cNvSpPr txBox="1"/>
          <p:nvPr/>
        </p:nvSpPr>
        <p:spPr>
          <a:xfrm>
            <a:off x="8705849" y="5449496"/>
            <a:ext cx="3089403" cy="52322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r"/>
            <a:r>
              <a:rPr lang="es-E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&amp; 4 April 2024, Madrid</a:t>
            </a:r>
          </a:p>
          <a:p>
            <a:pPr algn="r"/>
            <a:r>
              <a:rPr lang="de-DE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Acciona Campus Auditorium </a:t>
            </a:r>
            <a:endParaRPr lang="LID4096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A logo with a red and black text&#10;&#10;Description automatically generated">
            <a:extLst>
              <a:ext uri="{FF2B5EF4-FFF2-40B4-BE49-F238E27FC236}">
                <a16:creationId xmlns:a16="http://schemas.microsoft.com/office/drawing/2014/main" id="{00315BCE-CD10-D31E-6987-4336248D50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1833" y="5972612"/>
            <a:ext cx="1000304" cy="486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348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EAE4E066-9D12-AC24-F522-F4D06EDE10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30" t="40214" r="58423" b="7324"/>
          <a:stretch/>
        </p:blipFill>
        <p:spPr bwMode="auto">
          <a:xfrm>
            <a:off x="5408840" y="968387"/>
            <a:ext cx="6478588" cy="40322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3648F506-E84F-CD21-8D06-0BAE29387B15}"/>
              </a:ext>
            </a:extLst>
          </p:cNvPr>
          <p:cNvSpPr txBox="1">
            <a:spLocks/>
          </p:cNvSpPr>
          <p:nvPr/>
        </p:nvSpPr>
        <p:spPr>
          <a:xfrm>
            <a:off x="789397" y="296812"/>
            <a:ext cx="10346913" cy="12877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ts val="3800"/>
              </a:lnSpc>
              <a:spcBef>
                <a:spcPct val="0"/>
              </a:spcBef>
              <a:buNone/>
              <a:defRPr sz="3200" b="1" i="0" kern="120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Climate change is hitting us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74EA4A58-EABC-DD5A-A30E-EE6CB3599D11}"/>
              </a:ext>
            </a:extLst>
          </p:cNvPr>
          <p:cNvSpPr txBox="1">
            <a:spLocks/>
          </p:cNvSpPr>
          <p:nvPr/>
        </p:nvSpPr>
        <p:spPr>
          <a:xfrm>
            <a:off x="985340" y="3880537"/>
            <a:ext cx="5110660" cy="2009076"/>
          </a:xfrm>
          <a:prstGeom prst="roundRect">
            <a:avLst>
              <a:gd name="adj" fmla="val 6566"/>
            </a:avLst>
          </a:prstGeom>
          <a:solidFill>
            <a:schemeClr val="accent2"/>
          </a:solidFill>
        </p:spPr>
        <p:txBody>
          <a:bodyPr vert="horz" lIns="91440" tIns="45720" rIns="91440" bIns="45720" rtlCol="0">
            <a:normAutofit fontScale="25000" lnSpcReduction="20000"/>
          </a:bodyPr>
          <a:lstStyle>
            <a:lvl1pPr marL="180000" indent="-180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300"/>
              </a:spcAft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80000" indent="-180000" algn="l" defTabSz="9144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1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44000" indent="-144000" algn="l" defTabSz="9144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7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08000" indent="-108000" algn="l" defTabSz="9144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7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7200" i="1" dirty="0">
                <a:latin typeface="Arial" panose="020B0604020202020204" pitchFamily="34" charset="0"/>
                <a:cs typeface="Arial" panose="020B0604020202020204" pitchFamily="34" charset="0"/>
              </a:rPr>
              <a:t>“[We are] firmly </a:t>
            </a:r>
            <a:r>
              <a:rPr lang="en-GB" sz="7200" b="1" i="1" dirty="0">
                <a:latin typeface="Arial" panose="020B0604020202020204" pitchFamily="34" charset="0"/>
                <a:cs typeface="Arial" panose="020B0604020202020204" pitchFamily="34" charset="0"/>
              </a:rPr>
              <a:t>on track towards an unliveable world</a:t>
            </a:r>
            <a:r>
              <a:rPr lang="en-GB" sz="7200" i="1" dirty="0">
                <a:latin typeface="Arial" panose="020B0604020202020204" pitchFamily="34" charset="0"/>
                <a:cs typeface="Arial" panose="020B0604020202020204" pitchFamily="34" charset="0"/>
              </a:rPr>
              <a:t>. Major cities under water.  Unprecedented heatwaves.  Terrifying storms.  Widespread water shortages.”</a:t>
            </a:r>
          </a:p>
          <a:p>
            <a:pPr marL="0" indent="0">
              <a:buNone/>
            </a:pPr>
            <a:r>
              <a:rPr lang="en-GB" sz="7200" b="1" dirty="0">
                <a:latin typeface="Arial" panose="020B0604020202020204" pitchFamily="34" charset="0"/>
                <a:cs typeface="Arial" panose="020B0604020202020204" pitchFamily="34" charset="0"/>
              </a:rPr>
              <a:t>UN Secretary-General António Guterres’ </a:t>
            </a:r>
            <a:endParaRPr lang="en-US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B7BE10CC-CA10-7A1C-390A-D626E8D11BDD}"/>
              </a:ext>
            </a:extLst>
          </p:cNvPr>
          <p:cNvSpPr txBox="1">
            <a:spLocks/>
          </p:cNvSpPr>
          <p:nvPr/>
        </p:nvSpPr>
        <p:spPr>
          <a:xfrm>
            <a:off x="1536700" y="1358900"/>
            <a:ext cx="3987800" cy="2300514"/>
          </a:xfrm>
          <a:prstGeom prst="roundRect">
            <a:avLst>
              <a:gd name="adj" fmla="val 6566"/>
            </a:avLst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180000" indent="-180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300"/>
              </a:spcAft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80000" indent="-180000" algn="l" defTabSz="9144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11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44000" indent="-144000" algn="l" defTabSz="9144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7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08000" indent="-108000" algn="l" defTabSz="914400" rtl="0" eaLnBrk="1" latinLnBrk="0" hangingPunct="1">
              <a:lnSpc>
                <a:spcPts val="1400"/>
              </a:lnSpc>
              <a:spcBef>
                <a:spcPts val="0"/>
              </a:spcBef>
              <a:spcAft>
                <a:spcPts val="7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Rice production is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already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down 31%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in major producer nations (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USDA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10000"/>
              </a:lnSpc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India set for </a:t>
            </a: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188 days of extreme heat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by 2050 (</a:t>
            </a:r>
            <a:r>
              <a:rPr lang="en-GB" sz="1800" i="1" dirty="0">
                <a:latin typeface="Arial" panose="020B0604020202020204" pitchFamily="34" charset="0"/>
                <a:cs typeface="Arial" panose="020B0604020202020204" pitchFamily="34" charset="0"/>
              </a:rPr>
              <a:t>Washington Post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Singapore could see </a:t>
            </a: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4 to 5m sea level rise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GB" sz="1800" i="1" dirty="0">
                <a:latin typeface="Arial" panose="020B0604020202020204" pitchFamily="34" charset="0"/>
                <a:cs typeface="Arial" panose="020B0604020202020204" pitchFamily="34" charset="0"/>
              </a:rPr>
              <a:t>The Straits Times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28397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19B21-2267-1D4B-9B61-81825692E27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55688" y="415925"/>
            <a:ext cx="10080625" cy="81597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Trillions p.a. of mitigation investment needed</a:t>
            </a:r>
            <a:endParaRPr lang="en-US" sz="3200" b="1" dirty="0">
              <a:solidFill>
                <a:schemeClr val="accent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84C469-9240-C244-80F8-0501A7EC7B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013"/>
          <a:stretch/>
        </p:blipFill>
        <p:spPr>
          <a:xfrm>
            <a:off x="2888909" y="1231900"/>
            <a:ext cx="7902840" cy="47371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95C49A-FF3D-0F9D-322B-41CBD1D3C75A}"/>
              </a:ext>
            </a:extLst>
          </p:cNvPr>
          <p:cNvSpPr txBox="1"/>
          <p:nvPr/>
        </p:nvSpPr>
        <p:spPr>
          <a:xfrm>
            <a:off x="9598901" y="5349348"/>
            <a:ext cx="94609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McKinsey’s</a:t>
            </a:r>
            <a:br>
              <a:rPr lang="en-US" sz="1100" dirty="0"/>
            </a:br>
            <a:r>
              <a:rPr lang="en-US" sz="1100" dirty="0"/>
              <a:t>January 2022</a:t>
            </a:r>
          </a:p>
        </p:txBody>
      </p:sp>
    </p:spTree>
    <p:extLst>
      <p:ext uri="{BB962C8B-B14F-4D97-AF65-F5344CB8AC3E}">
        <p14:creationId xmlns:p14="http://schemas.microsoft.com/office/powerpoint/2010/main" val="463755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7C7E9-0B25-4B68-870C-475A9977217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14388" y="390525"/>
            <a:ext cx="10831512" cy="8316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 sectors must undergo major transformation</a:t>
            </a:r>
            <a:endParaRPr lang="en-GB" sz="24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A0B13F5-5C49-4C73-8A71-472250832D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5294" y="921425"/>
            <a:ext cx="8653065" cy="515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162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aph with different colored squares&#10;&#10;Description automatically generated">
            <a:extLst>
              <a:ext uri="{FF2B5EF4-FFF2-40B4-BE49-F238E27FC236}">
                <a16:creationId xmlns:a16="http://schemas.microsoft.com/office/drawing/2014/main" id="{83D3EA43-D60A-165A-5611-58F838862B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12" b="12688"/>
          <a:stretch/>
        </p:blipFill>
        <p:spPr>
          <a:xfrm>
            <a:off x="2187108" y="1534669"/>
            <a:ext cx="9137658" cy="441956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5C062AB-80AF-5A27-8D31-6D8FE8EFC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>
                <a:solidFill>
                  <a:srgbClr val="2768A5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Cumulative GSS outstanding at USD4.4tn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6D9F3D-8697-BE1F-0343-2A96661CC02B}"/>
              </a:ext>
            </a:extLst>
          </p:cNvPr>
          <p:cNvSpPr/>
          <p:nvPr/>
        </p:nvSpPr>
        <p:spPr>
          <a:xfrm>
            <a:off x="5002563" y="-1299577"/>
            <a:ext cx="2122714" cy="8354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graph with different colored squares&#10;&#10;Description automatically generated">
            <a:extLst>
              <a:ext uri="{FF2B5EF4-FFF2-40B4-BE49-F238E27FC236}">
                <a16:creationId xmlns:a16="http://schemas.microsoft.com/office/drawing/2014/main" id="{E1A203B6-6AE6-BAAE-171B-5ABA57D41F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9" t="24488" r="83195" b="14743"/>
          <a:stretch/>
        </p:blipFill>
        <p:spPr>
          <a:xfrm>
            <a:off x="1342517" y="2102695"/>
            <a:ext cx="1581157" cy="3725081"/>
          </a:xfrm>
          <a:prstGeom prst="rect">
            <a:avLst/>
          </a:prstGeom>
          <a:noFill/>
        </p:spPr>
      </p:pic>
      <p:pic>
        <p:nvPicPr>
          <p:cNvPr id="4" name="Picture 3" descr="A graph with different colored squares&#10;&#10;Description automatically generated">
            <a:extLst>
              <a:ext uri="{FF2B5EF4-FFF2-40B4-BE49-F238E27FC236}">
                <a16:creationId xmlns:a16="http://schemas.microsoft.com/office/drawing/2014/main" id="{7ED5D8BA-B1E5-ABDA-A717-E5E1B46DBA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6" t="24489" r="83503" b="12757"/>
          <a:stretch/>
        </p:blipFill>
        <p:spPr>
          <a:xfrm>
            <a:off x="2461956" y="2107469"/>
            <a:ext cx="2202080" cy="38467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F78424-23F0-6F47-AEC3-560C2D8EBCAB}"/>
              </a:ext>
            </a:extLst>
          </p:cNvPr>
          <p:cNvSpPr txBox="1"/>
          <p:nvPr/>
        </p:nvSpPr>
        <p:spPr>
          <a:xfrm>
            <a:off x="2899405" y="5600289"/>
            <a:ext cx="170611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50" b="1" dirty="0">
                <a:latin typeface="Calibri" panose="020F0502020204030204" pitchFamily="34" charset="0"/>
                <a:cs typeface="Calibri" panose="020F0502020204030204" pitchFamily="34" charset="0"/>
              </a:rPr>
              <a:t>2016           2017</a:t>
            </a:r>
          </a:p>
        </p:txBody>
      </p:sp>
      <p:pic>
        <p:nvPicPr>
          <p:cNvPr id="7" name="Picture 6" descr="A graph with different colored squares&#10;&#10;Description automatically generated">
            <a:extLst>
              <a:ext uri="{FF2B5EF4-FFF2-40B4-BE49-F238E27FC236}">
                <a16:creationId xmlns:a16="http://schemas.microsoft.com/office/drawing/2014/main" id="{829432E8-4C2F-30DB-4CCC-5C5703E819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1" t="72354" r="74755" b="17810"/>
          <a:stretch/>
        </p:blipFill>
        <p:spPr>
          <a:xfrm>
            <a:off x="3760210" y="5108960"/>
            <a:ext cx="779698" cy="528280"/>
          </a:xfrm>
          <a:prstGeom prst="rect">
            <a:avLst/>
          </a:prstGeom>
        </p:spPr>
      </p:pic>
      <p:pic>
        <p:nvPicPr>
          <p:cNvPr id="8" name="Picture 7" descr="A graph with different colored squares&#10;&#10;Description automatically generated">
            <a:extLst>
              <a:ext uri="{FF2B5EF4-FFF2-40B4-BE49-F238E27FC236}">
                <a16:creationId xmlns:a16="http://schemas.microsoft.com/office/drawing/2014/main" id="{0204DB3F-A073-5B55-650F-74B960531D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1" t="76829" r="74755" b="17810"/>
          <a:stretch/>
        </p:blipFill>
        <p:spPr>
          <a:xfrm>
            <a:off x="2809422" y="5306714"/>
            <a:ext cx="779698" cy="328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217480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EEC20E26-7485-1754-808B-49DFBAB375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157" t="22535" r="27210" b="42410"/>
          <a:stretch/>
        </p:blipFill>
        <p:spPr bwMode="auto">
          <a:xfrm>
            <a:off x="6754272" y="506185"/>
            <a:ext cx="4552428" cy="53983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5C062AB-80AF-5A27-8D31-6D8FE8EFC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>
                <a:solidFill>
                  <a:srgbClr val="2768A5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Diversification among issuer types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143587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A51B6956-8991-3A0A-FA5E-45A8BA696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316" y="701257"/>
            <a:ext cx="11016572" cy="749591"/>
          </a:xfrm>
        </p:spPr>
        <p:txBody>
          <a:bodyPr/>
          <a:lstStyle/>
          <a:p>
            <a:pPr marL="33655" marR="384175">
              <a:spcBef>
                <a:spcPts val="1760"/>
              </a:spcBef>
              <a:buClr>
                <a:srgbClr val="434343"/>
              </a:buClr>
              <a:buSzPts val="1400"/>
            </a:pPr>
            <a:r>
              <a:rPr lang="en-GB" sz="3200" b="1" dirty="0">
                <a:solidFill>
                  <a:srgbClr val="2768A5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Challenges to Green Bonds in Emerging Markets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6E903626-1E4B-4192-608E-5E9301C68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174" y="1823580"/>
            <a:ext cx="4833486" cy="430507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18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Differing finance needs in EMs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18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                   =&gt; Climate resilience taxonomy</a:t>
            </a:r>
          </a:p>
          <a:p>
            <a:pPr marL="0" indent="0">
              <a:lnSpc>
                <a:spcPct val="100000"/>
              </a:lnSpc>
              <a:buNone/>
            </a:pPr>
            <a:endParaRPr lang="en-GB" sz="18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rtl="0">
              <a:lnSpc>
                <a:spcPct val="100000"/>
              </a:lnSpc>
            </a:pPr>
            <a:r>
              <a:rPr lang="en-GB" sz="18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Lower credit ratings &amp; higher costs of debt </a:t>
            </a:r>
          </a:p>
          <a:p>
            <a:pPr marL="0" indent="0" rtl="0">
              <a:lnSpc>
                <a:spcPct val="100000"/>
              </a:lnSpc>
              <a:buNone/>
            </a:pPr>
            <a:r>
              <a:rPr lang="en-GB" sz="18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                    =&gt; Credit &amp; risk support </a:t>
            </a:r>
          </a:p>
          <a:p>
            <a:pPr marL="0" indent="0" rtl="0">
              <a:lnSpc>
                <a:spcPct val="100000"/>
              </a:lnSpc>
              <a:buNone/>
            </a:pPr>
            <a:endParaRPr lang="en-GB" sz="18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rtl="0">
              <a:lnSpc>
                <a:spcPct val="100000"/>
              </a:lnSpc>
            </a:pPr>
            <a:r>
              <a:rPr lang="en-GB" sz="18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Existing debt burdens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18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                    =&gt; Debt-for-nature swaps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 descr="A screenshot of a computer&#10;&#10;Description automatically generated">
            <a:extLst>
              <a:ext uri="{FF2B5EF4-FFF2-40B4-BE49-F238E27FC236}">
                <a16:creationId xmlns:a16="http://schemas.microsoft.com/office/drawing/2014/main" id="{CA76BD73-7C34-8613-662D-E428DE1E84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699" t="31313" r="16796" b="40034"/>
          <a:stretch/>
        </p:blipFill>
        <p:spPr bwMode="auto">
          <a:xfrm>
            <a:off x="5504656" y="1825719"/>
            <a:ext cx="6076007" cy="39141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97838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6A9414C-4868-2049-8277-BACBF1C1FF2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55688" y="698881"/>
            <a:ext cx="10080625" cy="9987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solidFill>
                  <a:srgbClr val="2768A5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Market growth can be expected to accelerate</a:t>
            </a:r>
            <a:endParaRPr lang="en-US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B06CF86-342E-CC45-9BB7-203E6692A3D0}"/>
              </a:ext>
            </a:extLst>
          </p:cNvPr>
          <p:cNvSpPr txBox="1">
            <a:spLocks/>
          </p:cNvSpPr>
          <p:nvPr/>
        </p:nvSpPr>
        <p:spPr bwMode="auto">
          <a:xfrm>
            <a:off x="1289440" y="1803961"/>
            <a:ext cx="8019316" cy="180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1" rIns="68580" bIns="34291" numCol="1" spcCol="180000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100000"/>
              </a:spcBef>
              <a:spcAft>
                <a:spcPct val="30000"/>
              </a:spcAft>
              <a:buClr>
                <a:srgbClr val="B51621"/>
              </a:buClr>
              <a:buFont typeface="Monotype Sorts" charset="2"/>
              <a:buNone/>
              <a:defRPr sz="1800" baseline="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1pPr>
            <a:lvl2pPr marL="263525" indent="-2063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51621"/>
              </a:buClr>
              <a:buChar char="•"/>
              <a:defRPr sz="1800" baseline="0">
                <a:solidFill>
                  <a:schemeClr val="tx1"/>
                </a:solidFill>
                <a:latin typeface="CALIBRI" charset="0"/>
              </a:defRPr>
            </a:lvl2pPr>
            <a:lvl3pPr marL="4508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51621"/>
              </a:buClr>
              <a:buFont typeface="Palatino Linotype" pitchFamily="18" charset="0"/>
              <a:buChar char="⁻"/>
              <a:defRPr sz="1800" baseline="0">
                <a:solidFill>
                  <a:schemeClr val="tx1"/>
                </a:solidFill>
                <a:latin typeface="CALIBRI" charset="0"/>
              </a:defRPr>
            </a:lvl3pPr>
            <a:lvl4pPr marL="15255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HelveticaNeueLT Std Lt" pitchFamily="34" charset="0"/>
              </a:defRPr>
            </a:lvl4pPr>
            <a:lvl5pPr marL="188753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HelveticaNeueLT Std Lt" pitchFamily="34" charset="0"/>
              </a:defRPr>
            </a:lvl5pPr>
            <a:lvl6pPr marL="234473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6pPr>
            <a:lvl7pPr marL="280193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7pPr>
            <a:lvl8pPr marL="325913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8pPr>
            <a:lvl9pPr marL="371633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>
              <a:spcBef>
                <a:spcPts val="0"/>
              </a:spcBef>
              <a:buFont typeface="Monotype Sorts" charset="2"/>
              <a:buAutoNum type="arabicPeriod"/>
              <a:tabLst>
                <a:tab pos="1117544" algn="l"/>
              </a:tabLst>
            </a:pPr>
            <a:r>
              <a:rPr lang="en-GB" sz="2800" b="1" kern="0" spc="-8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action</a:t>
            </a:r>
            <a:r>
              <a:rPr lang="en-US" sz="2800" b="1" kern="0" spc="-8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US IRA</a:t>
            </a:r>
            <a:br>
              <a:rPr lang="en-GB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			China RE, H2, EVs</a:t>
            </a:r>
            <a:br>
              <a:rPr lang="en-GB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			EU SFAC etc</a:t>
            </a:r>
            <a:br>
              <a:rPr lang="en-GB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			Japan Asia GX Consortium</a:t>
            </a:r>
          </a:p>
          <a:p>
            <a:pPr marL="514350" indent="-514350">
              <a:spcBef>
                <a:spcPts val="0"/>
              </a:spcBef>
              <a:buFont typeface="Monotype Sorts" charset="2"/>
              <a:buAutoNum type="arabicPeriod"/>
              <a:tabLst>
                <a:tab pos="1117544" algn="l"/>
              </a:tabLst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56C32-5ABD-924A-8297-D3AC89D018E6}"/>
              </a:ext>
            </a:extLst>
          </p:cNvPr>
          <p:cNvSpPr txBox="1"/>
          <p:nvPr/>
        </p:nvSpPr>
        <p:spPr>
          <a:xfrm>
            <a:off x="2708762" y="3476832"/>
            <a:ext cx="901994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kern="0" spc="-8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GB" sz="2800" b="1" kern="0" spc="-8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Investor belief in economic shift to green	</a:t>
            </a:r>
            <a:r>
              <a:rPr lang="en-GB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Energy</a:t>
            </a:r>
            <a:br>
              <a:rPr lang="en-GB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								Manufacturing</a:t>
            </a:r>
            <a:br>
              <a:rPr lang="en-GB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								Minerals</a:t>
            </a:r>
            <a:endParaRPr lang="en-GB" b="1" kern="0" spc="-8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b="1" kern="0" spc="-8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82DFE39-B8B4-DF47-B15D-7FA389B346EA}"/>
              </a:ext>
            </a:extLst>
          </p:cNvPr>
          <p:cNvSpPr txBox="1">
            <a:spLocks/>
          </p:cNvSpPr>
          <p:nvPr/>
        </p:nvSpPr>
        <p:spPr bwMode="auto">
          <a:xfrm>
            <a:off x="1143136" y="4701429"/>
            <a:ext cx="8695808" cy="901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1" rIns="68580" bIns="34291" numCol="1" spcCol="180000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100000"/>
              </a:spcBef>
              <a:spcAft>
                <a:spcPct val="30000"/>
              </a:spcAft>
              <a:buClr>
                <a:srgbClr val="B51621"/>
              </a:buClr>
              <a:buFont typeface="Monotype Sorts" charset="2"/>
              <a:buNone/>
              <a:defRPr sz="1800" baseline="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1pPr>
            <a:lvl2pPr marL="263525" indent="-2063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51621"/>
              </a:buClr>
              <a:buChar char="•"/>
              <a:defRPr sz="1800" baseline="0">
                <a:solidFill>
                  <a:schemeClr val="tx1"/>
                </a:solidFill>
                <a:latin typeface="CALIBRI" charset="0"/>
              </a:defRPr>
            </a:lvl2pPr>
            <a:lvl3pPr marL="4508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51621"/>
              </a:buClr>
              <a:buFont typeface="Palatino Linotype" pitchFamily="18" charset="0"/>
              <a:buChar char="⁻"/>
              <a:defRPr sz="1800" baseline="0">
                <a:solidFill>
                  <a:schemeClr val="tx1"/>
                </a:solidFill>
                <a:latin typeface="CALIBRI" charset="0"/>
              </a:defRPr>
            </a:lvl3pPr>
            <a:lvl4pPr marL="15255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HelveticaNeueLT Std Lt" pitchFamily="34" charset="0"/>
              </a:defRPr>
            </a:lvl4pPr>
            <a:lvl5pPr marL="188753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HelveticaNeueLT Std Lt" pitchFamily="34" charset="0"/>
              </a:defRPr>
            </a:lvl5pPr>
            <a:lvl6pPr marL="234473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6pPr>
            <a:lvl7pPr marL="280193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7pPr>
            <a:lvl8pPr marL="325913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8pPr>
            <a:lvl9pPr marL="371633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sz="2800" b="1" kern="0" spc="-8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GB" sz="2800" b="1" kern="0" spc="-8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Turning NDCs into Transition Opportunity Plans</a:t>
            </a:r>
            <a:endParaRPr lang="en-US" sz="2800" b="1" kern="0" spc="-8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sz="2800" b="1" kern="0" spc="-80" dirty="0">
                <a:solidFill>
                  <a:srgbClr val="FF0000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		</a:t>
            </a:r>
            <a:r>
              <a:rPr lang="en-GB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E.g. Japan Green Transformation Plan</a:t>
            </a:r>
            <a:endParaRPr lang="en-US" b="1" kern="0" spc="-8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1000"/>
              </a:spcAft>
            </a:pPr>
            <a:endParaRPr lang="en-US" sz="2800" kern="0" spc="-8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946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54B1C-BAC1-D8A3-B893-074890B37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5AB829D-ACB5-AEC2-6C33-98FF71C9A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772" y="786602"/>
            <a:ext cx="7033759" cy="1030440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rgbClr val="2768A5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Enabling next steps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3AC6155-7A04-A2FA-D7A0-06EDBB2DB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2860" y="1782873"/>
            <a:ext cx="6836131" cy="3642567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400"/>
              </a:spcAft>
            </a:pPr>
            <a:r>
              <a:rPr lang="en-GB" sz="18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Clarity on eligibility: taxonomies</a:t>
            </a:r>
          </a:p>
          <a:p>
            <a:pPr>
              <a:lnSpc>
                <a:spcPct val="100000"/>
              </a:lnSpc>
              <a:spcAft>
                <a:spcPts val="400"/>
              </a:spcAft>
            </a:pPr>
            <a:r>
              <a:rPr lang="en-GB" sz="18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D</a:t>
            </a:r>
            <a:r>
              <a:rPr lang="en-GB" sz="1800" b="0" i="0" u="none" strike="noStrike" dirty="0"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emonstration sovereign issuance (50 so far and growing)</a:t>
            </a:r>
          </a:p>
          <a:p>
            <a:pPr>
              <a:lnSpc>
                <a:spcPct val="100000"/>
              </a:lnSpc>
              <a:spcAft>
                <a:spcPts val="400"/>
              </a:spcAft>
            </a:pPr>
            <a:r>
              <a:rPr lang="en-GB" sz="1800" b="0" i="0" u="none" strike="noStrike" dirty="0"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3. Incentives</a:t>
            </a:r>
          </a:p>
          <a:p>
            <a:pPr marL="893763" lvl="1" indent="-265113">
              <a:lnSpc>
                <a:spcPct val="100000"/>
              </a:lnSpc>
              <a:spcAft>
                <a:spcPts val="400"/>
              </a:spcAft>
            </a:pPr>
            <a:r>
              <a:rPr lang="en-GB" sz="18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Sovereign-to-sovereign</a:t>
            </a:r>
            <a:r>
              <a:rPr lang="en-GB" sz="1800" b="0" i="0" u="none" strike="noStrike" dirty="0"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green guarantees</a:t>
            </a:r>
            <a:r>
              <a:rPr lang="en-GB" sz="18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</a:t>
            </a:r>
            <a:endParaRPr lang="en-GB" sz="1800" b="0" i="0" u="none" strike="noStrike" dirty="0">
              <a:solidFill>
                <a:srgbClr val="21212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93763" lvl="1" indent="-265113">
              <a:lnSpc>
                <a:spcPct val="100000"/>
              </a:lnSpc>
              <a:spcAft>
                <a:spcPts val="400"/>
              </a:spcAft>
            </a:pPr>
            <a:r>
              <a:rPr lang="en-GB" sz="1800" b="0" i="0" u="none" strike="noStrike" dirty="0"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Preferential tax and regulatory treatment </a:t>
            </a:r>
            <a:br>
              <a:rPr lang="en-GB" sz="18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800" b="0" i="0" u="none" strike="noStrike" dirty="0"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(e.g. Hungary lower capital requirements) </a:t>
            </a:r>
            <a:endParaRPr lang="en-GB" sz="1800" dirty="0">
              <a:solidFill>
                <a:srgbClr val="2121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93763" lvl="2" indent="-265113">
              <a:lnSpc>
                <a:spcPct val="100000"/>
              </a:lnSpc>
              <a:spcAft>
                <a:spcPts val="400"/>
              </a:spcAft>
            </a:pPr>
            <a:r>
              <a:rPr lang="en-GB" sz="18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GB" sz="1800" b="0" i="0" u="none" strike="noStrike" dirty="0"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isk sharing/de-risking mechanisms </a:t>
            </a:r>
            <a:r>
              <a:rPr lang="en-GB" sz="18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GB" sz="1800" b="0" i="0" u="none" strike="noStrike" dirty="0"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DFIs</a:t>
            </a:r>
            <a:br>
              <a:rPr lang="en-GB" sz="1800" b="0" i="0" u="none" strike="noStrike" dirty="0"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800" b="0" i="0" u="none" strike="noStrike" dirty="0"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e.g., guarantees, subordinated lending, grants, </a:t>
            </a:r>
            <a:br>
              <a:rPr lang="en-GB" sz="1800" b="0" i="0" u="none" strike="noStrike" dirty="0"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800" b="0" i="0" u="none" strike="noStrike" dirty="0"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capacity building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646D19B-BC57-77A1-FBE2-2E62D42C9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942FC-48FA-478E-AF49-542327DC71F0}" type="slidenum">
              <a:rPr lang="en-CA" smtClean="0"/>
              <a:t>9</a:t>
            </a:fld>
            <a:endParaRPr lang="en-CA"/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7D77F797-D2CA-8EEF-B85A-7A8EE44A59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33186">
            <a:off x="8730833" y="1598886"/>
            <a:ext cx="3152905" cy="43540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CD0AD22-E69B-65F6-9D11-EC93E57F9361}"/>
              </a:ext>
            </a:extLst>
          </p:cNvPr>
          <p:cNvSpPr txBox="1"/>
          <p:nvPr/>
        </p:nvSpPr>
        <p:spPr>
          <a:xfrm>
            <a:off x="3825284" y="5416214"/>
            <a:ext cx="4262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www.climatebonds.net/publications.html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9104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76F8E3368B2149BEAED2AE1D32B24E" ma:contentTypeVersion="15" ma:contentTypeDescription="Create a new document." ma:contentTypeScope="" ma:versionID="1329ea51a932ecee3b5b67c173e93017">
  <xsd:schema xmlns:xsd="http://www.w3.org/2001/XMLSchema" xmlns:xs="http://www.w3.org/2001/XMLSchema" xmlns:p="http://schemas.microsoft.com/office/2006/metadata/properties" xmlns:ns2="0dd0d6e6-3438-47c9-bc1c-6ade2236de2d" xmlns:ns3="49ab20d4-754a-4342-a455-379be967f39c" targetNamespace="http://schemas.microsoft.com/office/2006/metadata/properties" ma:root="true" ma:fieldsID="f46a908c256c54f3dc287e1d243299e1" ns2:_="" ns3:_="">
    <xsd:import namespace="0dd0d6e6-3438-47c9-bc1c-6ade2236de2d"/>
    <xsd:import namespace="49ab20d4-754a-4342-a455-379be967f39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d0d6e6-3438-47c9-bc1c-6ade2236de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a8f9ad97-5733-404d-944d-2375424d792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ab20d4-754a-4342-a455-379be967f39c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3b119d66-9332-4b42-ab1a-8c94ea3b16ef}" ma:internalName="TaxCatchAll" ma:showField="CatchAllData" ma:web="49ab20d4-754a-4342-a455-379be967f3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dd0d6e6-3438-47c9-bc1c-6ade2236de2d">
      <Terms xmlns="http://schemas.microsoft.com/office/infopath/2007/PartnerControls"/>
    </lcf76f155ced4ddcb4097134ff3c332f>
    <TaxCatchAll xmlns="49ab20d4-754a-4342-a455-379be967f39c" xsi:nil="true"/>
  </documentManagement>
</p:properties>
</file>

<file path=customXml/itemProps1.xml><?xml version="1.0" encoding="utf-8"?>
<ds:datastoreItem xmlns:ds="http://schemas.openxmlformats.org/officeDocument/2006/customXml" ds:itemID="{F5EF3940-7968-4E95-9DC4-E14459CB87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d0d6e6-3438-47c9-bc1c-6ade2236de2d"/>
    <ds:schemaRef ds:uri="49ab20d4-754a-4342-a455-379be967f39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C0E311A-4327-4C19-B294-97C05E3CB12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1CC7403-82D6-45A5-B363-5C7F7F1BC804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www.w3.org/XML/1998/namespace"/>
    <ds:schemaRef ds:uri="http://purl.org/dc/terms/"/>
    <ds:schemaRef ds:uri="0dd0d6e6-3438-47c9-bc1c-6ade2236de2d"/>
    <ds:schemaRef ds:uri="http://schemas.openxmlformats.org/package/2006/metadata/core-properties"/>
    <ds:schemaRef ds:uri="49ab20d4-754a-4342-a455-379be967f39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</TotalTime>
  <Words>1688</Words>
  <Application>Microsoft Macintosh PowerPoint</Application>
  <PresentationFormat>Widescreen</PresentationFormat>
  <Paragraphs>118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Calibri Light</vt:lpstr>
      <vt:lpstr>Georgia</vt:lpstr>
      <vt:lpstr>Monotype Sorts</vt:lpstr>
      <vt:lpstr>Office Theme</vt:lpstr>
      <vt:lpstr>Custom Design</vt:lpstr>
      <vt:lpstr>PowerPoint Presentation</vt:lpstr>
      <vt:lpstr>PowerPoint Presentation</vt:lpstr>
      <vt:lpstr>Trillions p.a. of mitigation investment needed</vt:lpstr>
      <vt:lpstr>Most sectors must undergo major transformation</vt:lpstr>
      <vt:lpstr>Cumulative GSS outstanding at USD4.4tn</vt:lpstr>
      <vt:lpstr>Diversification among issuer types</vt:lpstr>
      <vt:lpstr>Challenges to Green Bonds in Emerging Markets</vt:lpstr>
      <vt:lpstr>Market growth can be expected to accelerate</vt:lpstr>
      <vt:lpstr>Enabling 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Sean Kidney</cp:lastModifiedBy>
  <cp:revision>61</cp:revision>
  <cp:lastPrinted>2021-11-05T15:50:42Z</cp:lastPrinted>
  <dcterms:created xsi:type="dcterms:W3CDTF">2021-07-14T16:18:37Z</dcterms:created>
  <dcterms:modified xsi:type="dcterms:W3CDTF">2024-04-03T17:26:22Z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d86bc70-2a05-490c-b199-8f0f8e614d89_Enabled">
    <vt:lpwstr>true</vt:lpwstr>
  </property>
  <property fmtid="{D5CDD505-2E9C-101B-9397-08002B2CF9AE}" pid="3" name="MSIP_Label_5d86bc70-2a05-490c-b199-8f0f8e614d89_SetDate">
    <vt:lpwstr>2023-07-03T22:45:33Z</vt:lpwstr>
  </property>
  <property fmtid="{D5CDD505-2E9C-101B-9397-08002B2CF9AE}" pid="4" name="MSIP_Label_5d86bc70-2a05-490c-b199-8f0f8e614d89_Method">
    <vt:lpwstr>Privileged</vt:lpwstr>
  </property>
  <property fmtid="{D5CDD505-2E9C-101B-9397-08002B2CF9AE}" pid="5" name="MSIP_Label_5d86bc70-2a05-490c-b199-8f0f8e614d89_Name">
    <vt:lpwstr>5d86bc70-2a05-490c-b199-8f0f8e614d89</vt:lpwstr>
  </property>
  <property fmtid="{D5CDD505-2E9C-101B-9397-08002B2CF9AE}" pid="6" name="MSIP_Label_5d86bc70-2a05-490c-b199-8f0f8e614d89_SiteId">
    <vt:lpwstr>5df31d35-3ba9-481e-a3c8-ff9be3ee783b</vt:lpwstr>
  </property>
  <property fmtid="{D5CDD505-2E9C-101B-9397-08002B2CF9AE}" pid="7" name="MSIP_Label_5d86bc70-2a05-490c-b199-8f0f8e614d89_ActionId">
    <vt:lpwstr>e5e55b69-d7bd-488b-8eb1-349aaea4d155</vt:lpwstr>
  </property>
  <property fmtid="{D5CDD505-2E9C-101B-9397-08002B2CF9AE}" pid="8" name="MSIP_Label_5d86bc70-2a05-490c-b199-8f0f8e614d89_ContentBits">
    <vt:lpwstr>0</vt:lpwstr>
  </property>
  <property fmtid="{D5CDD505-2E9C-101B-9397-08002B2CF9AE}" pid="9" name="ContentTypeId">
    <vt:lpwstr>0x010100C576F8E3368B2149BEAED2AE1D32B24E</vt:lpwstr>
  </property>
  <property fmtid="{D5CDD505-2E9C-101B-9397-08002B2CF9AE}" pid="10" name="MediaServiceImageTags">
    <vt:lpwstr/>
  </property>
</Properties>
</file>